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304" r:id="rId2"/>
    <p:sldId id="331" r:id="rId3"/>
    <p:sldId id="296" r:id="rId4"/>
    <p:sldId id="276" r:id="rId5"/>
    <p:sldId id="271" r:id="rId6"/>
    <p:sldId id="288" r:id="rId7"/>
    <p:sldId id="344" r:id="rId8"/>
    <p:sldId id="339" r:id="rId9"/>
    <p:sldId id="349" r:id="rId10"/>
    <p:sldId id="325" r:id="rId11"/>
    <p:sldId id="329" r:id="rId12"/>
    <p:sldId id="338" r:id="rId13"/>
    <p:sldId id="355" r:id="rId14"/>
    <p:sldId id="346" r:id="rId15"/>
    <p:sldId id="348" r:id="rId16"/>
    <p:sldId id="345" r:id="rId17"/>
    <p:sldId id="357" r:id="rId18"/>
    <p:sldId id="268" r:id="rId19"/>
    <p:sldId id="35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lhevet" initials="S" lastIdx="0" clrIdx="0">
    <p:extLst/>
  </p:cmAuthor>
  <p:cmAuthor id="2" name="שלהבת ויסנר - רכזת תכנון בכירה" initials="שו-רתב"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67575"/>
    <a:srgbClr val="B7E2FF"/>
    <a:srgbClr val="0073BE"/>
    <a:srgbClr val="006095"/>
    <a:srgbClr val="D6EDFB"/>
    <a:srgbClr val="AFE9FB"/>
    <a:srgbClr val="87DEF9"/>
    <a:srgbClr val="63D4F7"/>
    <a:srgbClr val="FFA303"/>
    <a:srgbClr val="40C9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ללא סגנון, רשת טבלה">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סגנון ערכת נושא 2 - הדגשה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2DE63D5-997A-4646-A377-4702673A728D}" styleName="סגנון בהיר 2 - הדגשה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סגנון בהיר 3 - הדגשה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סגנון ביניים 4 - הדגשה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46" autoAdjust="0"/>
    <p:restoredTop sz="79086" autoAdjust="0"/>
  </p:normalViewPr>
  <p:slideViewPr>
    <p:cSldViewPr snapToGrid="0">
      <p:cViewPr>
        <p:scale>
          <a:sx n="70" d="100"/>
          <a:sy n="70" d="100"/>
        </p:scale>
        <p:origin x="-2022" y="-57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87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מציין מיקום של תאריך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A5C7A85-72BE-4236-BDE3-1A4BAAE1A902}" type="datetimeFigureOut">
              <a:rPr lang="en-GB" smtClean="0"/>
              <a:t>03/08/2021</a:t>
            </a:fld>
            <a:endParaRPr lang="en-GB"/>
          </a:p>
        </p:txBody>
      </p:sp>
      <p:sp>
        <p:nvSpPr>
          <p:cNvPr id="4" name="מציין מיקום של כותרת תחתונה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מציין מיקום של מספר שקופית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CE1B782-BC22-490A-9069-FA369DE0BB88}" type="slidenum">
              <a:rPr lang="en-GB" smtClean="0"/>
              <a:t>‹#›</a:t>
            </a:fld>
            <a:endParaRPr lang="en-GB"/>
          </a:p>
        </p:txBody>
      </p:sp>
    </p:spTree>
    <p:extLst>
      <p:ext uri="{BB962C8B-B14F-4D97-AF65-F5344CB8AC3E}">
        <p14:creationId xmlns:p14="http://schemas.microsoft.com/office/powerpoint/2010/main" val="21087973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מציין מיקום של תאריך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6338FD-F4C3-4D22-B37C-67579D0D63A2}" type="datetimeFigureOut">
              <a:rPr lang="en-GB" smtClean="0"/>
              <a:t>01/08/2021</a:t>
            </a:fld>
            <a:endParaRPr lang="en-GB"/>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GB"/>
          </a:p>
        </p:txBody>
      </p:sp>
      <p:sp>
        <p:nvSpPr>
          <p:cNvPr id="6" name="מציין מיקום של כותרת תחתונה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מציין מיקום של מספר שקופית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96B8F8-BC19-42CF-8901-8B79CC5DC5FE}" type="slidenum">
              <a:rPr lang="en-GB" smtClean="0"/>
              <a:t>‹#›</a:t>
            </a:fld>
            <a:endParaRPr lang="en-GB"/>
          </a:p>
        </p:txBody>
      </p:sp>
    </p:spTree>
    <p:extLst>
      <p:ext uri="{BB962C8B-B14F-4D97-AF65-F5344CB8AC3E}">
        <p14:creationId xmlns:p14="http://schemas.microsoft.com/office/powerpoint/2010/main" val="591003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endParaRPr lang="en-GB" dirty="0"/>
          </a:p>
        </p:txBody>
      </p:sp>
      <p:sp>
        <p:nvSpPr>
          <p:cNvPr id="4" name="מציין מיקום של מספר שקופית 3"/>
          <p:cNvSpPr>
            <a:spLocks noGrp="1"/>
          </p:cNvSpPr>
          <p:nvPr>
            <p:ph type="sldNum" sz="quarter" idx="10"/>
          </p:nvPr>
        </p:nvSpPr>
        <p:spPr/>
        <p:txBody>
          <a:bodyPr/>
          <a:lstStyle/>
          <a:p>
            <a:fld id="{EC96B8F8-BC19-42CF-8901-8B79CC5DC5FE}" type="slidenum">
              <a:rPr lang="en-GB" smtClean="0"/>
              <a:t>1</a:t>
            </a:fld>
            <a:endParaRPr lang="en-GB"/>
          </a:p>
        </p:txBody>
      </p:sp>
    </p:spTree>
    <p:extLst>
      <p:ext uri="{BB962C8B-B14F-4D97-AF65-F5344CB8AC3E}">
        <p14:creationId xmlns:p14="http://schemas.microsoft.com/office/powerpoint/2010/main" val="3064514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0"/>
            <a:endParaRPr lang="en-GB" dirty="0"/>
          </a:p>
        </p:txBody>
      </p:sp>
      <p:sp>
        <p:nvSpPr>
          <p:cNvPr id="4" name="מציין מיקום של מספר שקופית 3"/>
          <p:cNvSpPr>
            <a:spLocks noGrp="1"/>
          </p:cNvSpPr>
          <p:nvPr>
            <p:ph type="sldNum" sz="quarter" idx="10"/>
          </p:nvPr>
        </p:nvSpPr>
        <p:spPr/>
        <p:txBody>
          <a:bodyPr/>
          <a:lstStyle/>
          <a:p>
            <a:fld id="{EC96B8F8-BC19-42CF-8901-8B79CC5DC5FE}" type="slidenum">
              <a:rPr lang="en-GB" smtClean="0"/>
              <a:t>10</a:t>
            </a:fld>
            <a:endParaRPr lang="en-GB"/>
          </a:p>
        </p:txBody>
      </p:sp>
    </p:spTree>
    <p:extLst>
      <p:ext uri="{BB962C8B-B14F-4D97-AF65-F5344CB8AC3E}">
        <p14:creationId xmlns:p14="http://schemas.microsoft.com/office/powerpoint/2010/main" val="36426234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endParaRPr lang="en-GB" dirty="0"/>
          </a:p>
        </p:txBody>
      </p:sp>
      <p:sp>
        <p:nvSpPr>
          <p:cNvPr id="4" name="מציין מיקום של מספר שקופית 3"/>
          <p:cNvSpPr>
            <a:spLocks noGrp="1"/>
          </p:cNvSpPr>
          <p:nvPr>
            <p:ph type="sldNum" sz="quarter" idx="10"/>
          </p:nvPr>
        </p:nvSpPr>
        <p:spPr/>
        <p:txBody>
          <a:bodyPr/>
          <a:lstStyle/>
          <a:p>
            <a:fld id="{EC96B8F8-BC19-42CF-8901-8B79CC5DC5FE}" type="slidenum">
              <a:rPr lang="en-GB" smtClean="0"/>
              <a:t>11</a:t>
            </a:fld>
            <a:endParaRPr lang="en-GB"/>
          </a:p>
        </p:txBody>
      </p:sp>
    </p:spTree>
    <p:extLst>
      <p:ext uri="{BB962C8B-B14F-4D97-AF65-F5344CB8AC3E}">
        <p14:creationId xmlns:p14="http://schemas.microsoft.com/office/powerpoint/2010/main" val="1373758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endParaRPr lang="en-GB" dirty="0"/>
          </a:p>
        </p:txBody>
      </p:sp>
      <p:sp>
        <p:nvSpPr>
          <p:cNvPr id="4" name="מציין מיקום של מספר שקופית 3"/>
          <p:cNvSpPr>
            <a:spLocks noGrp="1"/>
          </p:cNvSpPr>
          <p:nvPr>
            <p:ph type="sldNum" sz="quarter" idx="10"/>
          </p:nvPr>
        </p:nvSpPr>
        <p:spPr/>
        <p:txBody>
          <a:bodyPr/>
          <a:lstStyle/>
          <a:p>
            <a:fld id="{EC96B8F8-BC19-42CF-8901-8B79CC5DC5FE}" type="slidenum">
              <a:rPr lang="en-GB" smtClean="0"/>
              <a:t>12</a:t>
            </a:fld>
            <a:endParaRPr lang="en-GB"/>
          </a:p>
        </p:txBody>
      </p:sp>
    </p:spTree>
    <p:extLst>
      <p:ext uri="{BB962C8B-B14F-4D97-AF65-F5344CB8AC3E}">
        <p14:creationId xmlns:p14="http://schemas.microsoft.com/office/powerpoint/2010/main" val="20916108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endParaRPr lang="en-GB" dirty="0"/>
          </a:p>
        </p:txBody>
      </p:sp>
      <p:sp>
        <p:nvSpPr>
          <p:cNvPr id="4" name="מציין מיקום של מספר שקופית 3"/>
          <p:cNvSpPr>
            <a:spLocks noGrp="1"/>
          </p:cNvSpPr>
          <p:nvPr>
            <p:ph type="sldNum" sz="quarter" idx="10"/>
          </p:nvPr>
        </p:nvSpPr>
        <p:spPr/>
        <p:txBody>
          <a:bodyPr/>
          <a:lstStyle/>
          <a:p>
            <a:fld id="{EC96B8F8-BC19-42CF-8901-8B79CC5DC5FE}" type="slidenum">
              <a:rPr lang="en-GB" smtClean="0"/>
              <a:t>13</a:t>
            </a:fld>
            <a:endParaRPr lang="en-GB"/>
          </a:p>
        </p:txBody>
      </p:sp>
    </p:spTree>
    <p:extLst>
      <p:ext uri="{BB962C8B-B14F-4D97-AF65-F5344CB8AC3E}">
        <p14:creationId xmlns:p14="http://schemas.microsoft.com/office/powerpoint/2010/main" val="20916108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lvl="0" algn="r" rtl="1"/>
            <a:endParaRPr lang="en-GB" sz="1200" kern="1200" dirty="0">
              <a:solidFill>
                <a:schemeClr val="tx1"/>
              </a:solidFill>
              <a:effectLst/>
              <a:latin typeface="+mn-lt"/>
              <a:ea typeface="+mn-ea"/>
              <a:cs typeface="+mn-cs"/>
            </a:endParaRPr>
          </a:p>
        </p:txBody>
      </p:sp>
      <p:sp>
        <p:nvSpPr>
          <p:cNvPr id="4" name="מציין מיקום של מספר שקופית 3"/>
          <p:cNvSpPr>
            <a:spLocks noGrp="1"/>
          </p:cNvSpPr>
          <p:nvPr>
            <p:ph type="sldNum" sz="quarter" idx="10"/>
          </p:nvPr>
        </p:nvSpPr>
        <p:spPr/>
        <p:txBody>
          <a:bodyPr/>
          <a:lstStyle/>
          <a:p>
            <a:fld id="{EC96B8F8-BC19-42CF-8901-8B79CC5DC5FE}" type="slidenum">
              <a:rPr lang="en-GB" smtClean="0"/>
              <a:t>14</a:t>
            </a:fld>
            <a:endParaRPr lang="en-GB"/>
          </a:p>
        </p:txBody>
      </p:sp>
    </p:spTree>
    <p:extLst>
      <p:ext uri="{BB962C8B-B14F-4D97-AF65-F5344CB8AC3E}">
        <p14:creationId xmlns:p14="http://schemas.microsoft.com/office/powerpoint/2010/main" val="18016599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endParaRPr lang="en-GB" dirty="0"/>
          </a:p>
        </p:txBody>
      </p:sp>
      <p:sp>
        <p:nvSpPr>
          <p:cNvPr id="4" name="מציין מיקום של מספר שקופית 3"/>
          <p:cNvSpPr>
            <a:spLocks noGrp="1"/>
          </p:cNvSpPr>
          <p:nvPr>
            <p:ph type="sldNum" sz="quarter" idx="10"/>
          </p:nvPr>
        </p:nvSpPr>
        <p:spPr/>
        <p:txBody>
          <a:bodyPr/>
          <a:lstStyle/>
          <a:p>
            <a:fld id="{EC96B8F8-BC19-42CF-8901-8B79CC5DC5FE}" type="slidenum">
              <a:rPr lang="en-GB" smtClean="0"/>
              <a:t>15</a:t>
            </a:fld>
            <a:endParaRPr lang="en-GB"/>
          </a:p>
        </p:txBody>
      </p:sp>
    </p:spTree>
    <p:extLst>
      <p:ext uri="{BB962C8B-B14F-4D97-AF65-F5344CB8AC3E}">
        <p14:creationId xmlns:p14="http://schemas.microsoft.com/office/powerpoint/2010/main" val="9655025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endParaRPr lang="en-GB" dirty="0"/>
          </a:p>
        </p:txBody>
      </p:sp>
      <p:sp>
        <p:nvSpPr>
          <p:cNvPr id="4" name="מציין מיקום של מספר שקופית 3"/>
          <p:cNvSpPr>
            <a:spLocks noGrp="1"/>
          </p:cNvSpPr>
          <p:nvPr>
            <p:ph type="sldNum" sz="quarter" idx="10"/>
          </p:nvPr>
        </p:nvSpPr>
        <p:spPr/>
        <p:txBody>
          <a:bodyPr/>
          <a:lstStyle/>
          <a:p>
            <a:fld id="{EC96B8F8-BC19-42CF-8901-8B79CC5DC5FE}" type="slidenum">
              <a:rPr lang="en-GB" smtClean="0"/>
              <a:t>16</a:t>
            </a:fld>
            <a:endParaRPr lang="en-GB"/>
          </a:p>
        </p:txBody>
      </p:sp>
    </p:spTree>
    <p:extLst>
      <p:ext uri="{BB962C8B-B14F-4D97-AF65-F5344CB8AC3E}">
        <p14:creationId xmlns:p14="http://schemas.microsoft.com/office/powerpoint/2010/main" val="39296853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endParaRPr lang="en-GB" dirty="0"/>
          </a:p>
        </p:txBody>
      </p:sp>
      <p:sp>
        <p:nvSpPr>
          <p:cNvPr id="4" name="מציין מיקום של מספר שקופית 3"/>
          <p:cNvSpPr>
            <a:spLocks noGrp="1"/>
          </p:cNvSpPr>
          <p:nvPr>
            <p:ph type="sldNum" sz="quarter" idx="10"/>
          </p:nvPr>
        </p:nvSpPr>
        <p:spPr/>
        <p:txBody>
          <a:bodyPr/>
          <a:lstStyle/>
          <a:p>
            <a:fld id="{EC96B8F8-BC19-42CF-8901-8B79CC5DC5FE}" type="slidenum">
              <a:rPr lang="en-GB" smtClean="0"/>
              <a:t>17</a:t>
            </a:fld>
            <a:endParaRPr lang="en-GB"/>
          </a:p>
        </p:txBody>
      </p:sp>
    </p:spTree>
    <p:extLst>
      <p:ext uri="{BB962C8B-B14F-4D97-AF65-F5344CB8AC3E}">
        <p14:creationId xmlns:p14="http://schemas.microsoft.com/office/powerpoint/2010/main" val="4796525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endParaRPr lang="en-GB" dirty="0"/>
          </a:p>
        </p:txBody>
      </p:sp>
      <p:sp>
        <p:nvSpPr>
          <p:cNvPr id="4" name="מציין מיקום של מספר שקופית 3"/>
          <p:cNvSpPr>
            <a:spLocks noGrp="1"/>
          </p:cNvSpPr>
          <p:nvPr>
            <p:ph type="sldNum" sz="quarter" idx="10"/>
          </p:nvPr>
        </p:nvSpPr>
        <p:spPr/>
        <p:txBody>
          <a:bodyPr/>
          <a:lstStyle/>
          <a:p>
            <a:fld id="{EC96B8F8-BC19-42CF-8901-8B79CC5DC5FE}" type="slidenum">
              <a:rPr lang="en-GB" smtClean="0"/>
              <a:t>18</a:t>
            </a:fld>
            <a:endParaRPr lang="en-GB"/>
          </a:p>
        </p:txBody>
      </p:sp>
    </p:spTree>
    <p:extLst>
      <p:ext uri="{BB962C8B-B14F-4D97-AF65-F5344CB8AC3E}">
        <p14:creationId xmlns:p14="http://schemas.microsoft.com/office/powerpoint/2010/main" val="41074789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endParaRPr lang="en-GB" dirty="0"/>
          </a:p>
        </p:txBody>
      </p:sp>
      <p:sp>
        <p:nvSpPr>
          <p:cNvPr id="4" name="מציין מיקום של מספר שקופית 3"/>
          <p:cNvSpPr>
            <a:spLocks noGrp="1"/>
          </p:cNvSpPr>
          <p:nvPr>
            <p:ph type="sldNum" sz="quarter" idx="10"/>
          </p:nvPr>
        </p:nvSpPr>
        <p:spPr/>
        <p:txBody>
          <a:bodyPr/>
          <a:lstStyle/>
          <a:p>
            <a:fld id="{EC96B8F8-BC19-42CF-8901-8B79CC5DC5FE}" type="slidenum">
              <a:rPr lang="en-GB" smtClean="0"/>
              <a:t>19</a:t>
            </a:fld>
            <a:endParaRPr lang="en-GB"/>
          </a:p>
        </p:txBody>
      </p:sp>
    </p:spTree>
    <p:extLst>
      <p:ext uri="{BB962C8B-B14F-4D97-AF65-F5344CB8AC3E}">
        <p14:creationId xmlns:p14="http://schemas.microsoft.com/office/powerpoint/2010/main" val="3064514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endParaRPr lang="en-GB" dirty="0"/>
          </a:p>
        </p:txBody>
      </p:sp>
      <p:sp>
        <p:nvSpPr>
          <p:cNvPr id="4" name="מציין מיקום של מספר שקופית 3"/>
          <p:cNvSpPr>
            <a:spLocks noGrp="1"/>
          </p:cNvSpPr>
          <p:nvPr>
            <p:ph type="sldNum" sz="quarter" idx="10"/>
          </p:nvPr>
        </p:nvSpPr>
        <p:spPr/>
        <p:txBody>
          <a:bodyPr/>
          <a:lstStyle/>
          <a:p>
            <a:fld id="{EC96B8F8-BC19-42CF-8901-8B79CC5DC5FE}" type="slidenum">
              <a:rPr lang="en-GB" smtClean="0"/>
              <a:t>2</a:t>
            </a:fld>
            <a:endParaRPr lang="en-GB"/>
          </a:p>
        </p:txBody>
      </p:sp>
    </p:spTree>
    <p:extLst>
      <p:ext uri="{BB962C8B-B14F-4D97-AF65-F5344CB8AC3E}">
        <p14:creationId xmlns:p14="http://schemas.microsoft.com/office/powerpoint/2010/main" val="332240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endParaRPr lang="en-GB" dirty="0"/>
          </a:p>
        </p:txBody>
      </p:sp>
      <p:sp>
        <p:nvSpPr>
          <p:cNvPr id="4" name="מציין מיקום של מספר שקופית 3"/>
          <p:cNvSpPr>
            <a:spLocks noGrp="1"/>
          </p:cNvSpPr>
          <p:nvPr>
            <p:ph type="sldNum" sz="quarter" idx="10"/>
          </p:nvPr>
        </p:nvSpPr>
        <p:spPr/>
        <p:txBody>
          <a:bodyPr/>
          <a:lstStyle/>
          <a:p>
            <a:fld id="{EC96B8F8-BC19-42CF-8901-8B79CC5DC5FE}" type="slidenum">
              <a:rPr lang="en-GB" smtClean="0"/>
              <a:t>3</a:t>
            </a:fld>
            <a:endParaRPr lang="en-GB"/>
          </a:p>
        </p:txBody>
      </p:sp>
    </p:spTree>
    <p:extLst>
      <p:ext uri="{BB962C8B-B14F-4D97-AF65-F5344CB8AC3E}">
        <p14:creationId xmlns:p14="http://schemas.microsoft.com/office/powerpoint/2010/main" val="3183234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endParaRPr lang="en-GB" dirty="0"/>
          </a:p>
        </p:txBody>
      </p:sp>
      <p:sp>
        <p:nvSpPr>
          <p:cNvPr id="4" name="מציין מיקום של מספר שקופית 3"/>
          <p:cNvSpPr>
            <a:spLocks noGrp="1"/>
          </p:cNvSpPr>
          <p:nvPr>
            <p:ph type="sldNum" sz="quarter" idx="10"/>
          </p:nvPr>
        </p:nvSpPr>
        <p:spPr/>
        <p:txBody>
          <a:bodyPr/>
          <a:lstStyle/>
          <a:p>
            <a:fld id="{EC96B8F8-BC19-42CF-8901-8B79CC5DC5FE}" type="slidenum">
              <a:rPr lang="en-GB" smtClean="0"/>
              <a:t>4</a:t>
            </a:fld>
            <a:endParaRPr lang="en-GB"/>
          </a:p>
        </p:txBody>
      </p:sp>
    </p:spTree>
    <p:extLst>
      <p:ext uri="{BB962C8B-B14F-4D97-AF65-F5344CB8AC3E}">
        <p14:creationId xmlns:p14="http://schemas.microsoft.com/office/powerpoint/2010/main" val="3790869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endParaRPr lang="en-GB" dirty="0"/>
          </a:p>
        </p:txBody>
      </p:sp>
      <p:sp>
        <p:nvSpPr>
          <p:cNvPr id="4" name="מציין מיקום של מספר שקופית 3"/>
          <p:cNvSpPr>
            <a:spLocks noGrp="1"/>
          </p:cNvSpPr>
          <p:nvPr>
            <p:ph type="sldNum" sz="quarter" idx="10"/>
          </p:nvPr>
        </p:nvSpPr>
        <p:spPr/>
        <p:txBody>
          <a:bodyPr/>
          <a:lstStyle/>
          <a:p>
            <a:fld id="{EC96B8F8-BC19-42CF-8901-8B79CC5DC5FE}" type="slidenum">
              <a:rPr lang="en-GB" smtClean="0"/>
              <a:t>5</a:t>
            </a:fld>
            <a:endParaRPr lang="en-GB"/>
          </a:p>
        </p:txBody>
      </p:sp>
    </p:spTree>
    <p:extLst>
      <p:ext uri="{BB962C8B-B14F-4D97-AF65-F5344CB8AC3E}">
        <p14:creationId xmlns:p14="http://schemas.microsoft.com/office/powerpoint/2010/main" val="2726848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endParaRPr lang="en-GB" dirty="0"/>
          </a:p>
        </p:txBody>
      </p:sp>
      <p:sp>
        <p:nvSpPr>
          <p:cNvPr id="4" name="מציין מיקום של מספר שקופית 3"/>
          <p:cNvSpPr>
            <a:spLocks noGrp="1"/>
          </p:cNvSpPr>
          <p:nvPr>
            <p:ph type="sldNum" sz="quarter" idx="10"/>
          </p:nvPr>
        </p:nvSpPr>
        <p:spPr/>
        <p:txBody>
          <a:bodyPr/>
          <a:lstStyle/>
          <a:p>
            <a:fld id="{EC96B8F8-BC19-42CF-8901-8B79CC5DC5FE}" type="slidenum">
              <a:rPr lang="en-GB" smtClean="0"/>
              <a:t>6</a:t>
            </a:fld>
            <a:endParaRPr lang="en-GB"/>
          </a:p>
        </p:txBody>
      </p:sp>
    </p:spTree>
    <p:extLst>
      <p:ext uri="{BB962C8B-B14F-4D97-AF65-F5344CB8AC3E}">
        <p14:creationId xmlns:p14="http://schemas.microsoft.com/office/powerpoint/2010/main" val="2052246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endParaRPr lang="he-IL" baseline="0" dirty="0" smtClean="0"/>
          </a:p>
        </p:txBody>
      </p:sp>
      <p:sp>
        <p:nvSpPr>
          <p:cNvPr id="4" name="מציין מיקום של מספר שקופית 3"/>
          <p:cNvSpPr>
            <a:spLocks noGrp="1"/>
          </p:cNvSpPr>
          <p:nvPr>
            <p:ph type="sldNum" sz="quarter" idx="10"/>
          </p:nvPr>
        </p:nvSpPr>
        <p:spPr/>
        <p:txBody>
          <a:bodyPr/>
          <a:lstStyle/>
          <a:p>
            <a:fld id="{EC96B8F8-BC19-42CF-8901-8B79CC5DC5FE}" type="slidenum">
              <a:rPr lang="en-GB" smtClean="0"/>
              <a:t>7</a:t>
            </a:fld>
            <a:endParaRPr lang="en-GB"/>
          </a:p>
        </p:txBody>
      </p:sp>
    </p:spTree>
    <p:extLst>
      <p:ext uri="{BB962C8B-B14F-4D97-AF65-F5344CB8AC3E}">
        <p14:creationId xmlns:p14="http://schemas.microsoft.com/office/powerpoint/2010/main" val="835730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spcAft>
                <a:spcPts val="1000"/>
              </a:spcAft>
            </a:pPr>
            <a:endParaRPr lang="he-IL" dirty="0" smtClean="0"/>
          </a:p>
        </p:txBody>
      </p:sp>
      <p:sp>
        <p:nvSpPr>
          <p:cNvPr id="4" name="מציין מיקום של מספר שקופית 3"/>
          <p:cNvSpPr>
            <a:spLocks noGrp="1"/>
          </p:cNvSpPr>
          <p:nvPr>
            <p:ph type="sldNum" sz="quarter" idx="10"/>
          </p:nvPr>
        </p:nvSpPr>
        <p:spPr/>
        <p:txBody>
          <a:bodyPr/>
          <a:lstStyle/>
          <a:p>
            <a:fld id="{EC96B8F8-BC19-42CF-8901-8B79CC5DC5FE}" type="slidenum">
              <a:rPr lang="en-GB" smtClean="0"/>
              <a:t>8</a:t>
            </a:fld>
            <a:endParaRPr lang="en-GB"/>
          </a:p>
        </p:txBody>
      </p:sp>
    </p:spTree>
    <p:extLst>
      <p:ext uri="{BB962C8B-B14F-4D97-AF65-F5344CB8AC3E}">
        <p14:creationId xmlns:p14="http://schemas.microsoft.com/office/powerpoint/2010/main" val="31258475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endParaRPr lang="he-IL" baseline="0" dirty="0" smtClean="0"/>
          </a:p>
        </p:txBody>
      </p:sp>
      <p:sp>
        <p:nvSpPr>
          <p:cNvPr id="4" name="מציין מיקום של מספר שקופית 3"/>
          <p:cNvSpPr>
            <a:spLocks noGrp="1"/>
          </p:cNvSpPr>
          <p:nvPr>
            <p:ph type="sldNum" sz="quarter" idx="10"/>
          </p:nvPr>
        </p:nvSpPr>
        <p:spPr/>
        <p:txBody>
          <a:bodyPr/>
          <a:lstStyle/>
          <a:p>
            <a:fld id="{EC96B8F8-BC19-42CF-8901-8B79CC5DC5FE}" type="slidenum">
              <a:rPr lang="en-GB" smtClean="0"/>
              <a:t>9</a:t>
            </a:fld>
            <a:endParaRPr lang="en-GB"/>
          </a:p>
        </p:txBody>
      </p:sp>
    </p:spTree>
    <p:extLst>
      <p:ext uri="{BB962C8B-B14F-4D97-AF65-F5344CB8AC3E}">
        <p14:creationId xmlns:p14="http://schemas.microsoft.com/office/powerpoint/2010/main" val="2288444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smtClean="0"/>
              <a:t>לחץ כדי לערוך סגנון כותרת של תבנית בסיס</a:t>
            </a:r>
            <a:endParaRPr lang="en-GB"/>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smtClean="0"/>
              <a:t>לחץ כדי לערוך סגנון כותרת משנה של תבנית בסיס</a:t>
            </a:r>
            <a:endParaRPr lang="en-GB"/>
          </a:p>
        </p:txBody>
      </p:sp>
      <p:sp>
        <p:nvSpPr>
          <p:cNvPr id="4" name="מציין מיקום של תאריך 3"/>
          <p:cNvSpPr>
            <a:spLocks noGrp="1"/>
          </p:cNvSpPr>
          <p:nvPr>
            <p:ph type="dt" sz="half" idx="10"/>
          </p:nvPr>
        </p:nvSpPr>
        <p:spPr/>
        <p:txBody>
          <a:bodyPr/>
          <a:lstStyle/>
          <a:p>
            <a:fld id="{66A7BD58-F10C-44F6-94AA-31D04E8F2CB0}" type="datetimeFigureOut">
              <a:rPr lang="en-GB" smtClean="0"/>
              <a:t>01/08/2021</a:t>
            </a:fld>
            <a:endParaRPr lang="en-GB"/>
          </a:p>
        </p:txBody>
      </p:sp>
      <p:sp>
        <p:nvSpPr>
          <p:cNvPr id="5" name="מציין מיקום של כותרת תחתונה 4"/>
          <p:cNvSpPr>
            <a:spLocks noGrp="1"/>
          </p:cNvSpPr>
          <p:nvPr>
            <p:ph type="ftr" sz="quarter" idx="11"/>
          </p:nvPr>
        </p:nvSpPr>
        <p:spPr/>
        <p:txBody>
          <a:bodyPr/>
          <a:lstStyle/>
          <a:p>
            <a:endParaRPr lang="en-GB"/>
          </a:p>
        </p:txBody>
      </p:sp>
      <p:sp>
        <p:nvSpPr>
          <p:cNvPr id="6" name="מציין מיקום של מספר שקופית 5"/>
          <p:cNvSpPr>
            <a:spLocks noGrp="1"/>
          </p:cNvSpPr>
          <p:nvPr>
            <p:ph type="sldNum" sz="quarter" idx="12"/>
          </p:nvPr>
        </p:nvSpPr>
        <p:spPr/>
        <p:txBody>
          <a:bodyPr/>
          <a:lstStyle/>
          <a:p>
            <a:fld id="{B9AE1933-A05A-4569-94AD-A55E57A36D0A}" type="slidenum">
              <a:rPr lang="en-GB" smtClean="0"/>
              <a:t>‹#›</a:t>
            </a:fld>
            <a:endParaRPr lang="en-GB"/>
          </a:p>
        </p:txBody>
      </p:sp>
    </p:spTree>
    <p:extLst>
      <p:ext uri="{BB962C8B-B14F-4D97-AF65-F5344CB8AC3E}">
        <p14:creationId xmlns:p14="http://schemas.microsoft.com/office/powerpoint/2010/main" val="923615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en-GB"/>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GB"/>
          </a:p>
        </p:txBody>
      </p:sp>
      <p:sp>
        <p:nvSpPr>
          <p:cNvPr id="4" name="מציין מיקום של תאריך 3"/>
          <p:cNvSpPr>
            <a:spLocks noGrp="1"/>
          </p:cNvSpPr>
          <p:nvPr>
            <p:ph type="dt" sz="half" idx="10"/>
          </p:nvPr>
        </p:nvSpPr>
        <p:spPr/>
        <p:txBody>
          <a:bodyPr/>
          <a:lstStyle/>
          <a:p>
            <a:fld id="{66A7BD58-F10C-44F6-94AA-31D04E8F2CB0}" type="datetimeFigureOut">
              <a:rPr lang="en-GB" smtClean="0"/>
              <a:t>01/08/2021</a:t>
            </a:fld>
            <a:endParaRPr lang="en-GB"/>
          </a:p>
        </p:txBody>
      </p:sp>
      <p:sp>
        <p:nvSpPr>
          <p:cNvPr id="5" name="מציין מיקום של כותרת תחתונה 4"/>
          <p:cNvSpPr>
            <a:spLocks noGrp="1"/>
          </p:cNvSpPr>
          <p:nvPr>
            <p:ph type="ftr" sz="quarter" idx="11"/>
          </p:nvPr>
        </p:nvSpPr>
        <p:spPr/>
        <p:txBody>
          <a:bodyPr/>
          <a:lstStyle/>
          <a:p>
            <a:endParaRPr lang="en-GB"/>
          </a:p>
        </p:txBody>
      </p:sp>
      <p:sp>
        <p:nvSpPr>
          <p:cNvPr id="6" name="מציין מיקום של מספר שקופית 5"/>
          <p:cNvSpPr>
            <a:spLocks noGrp="1"/>
          </p:cNvSpPr>
          <p:nvPr>
            <p:ph type="sldNum" sz="quarter" idx="12"/>
          </p:nvPr>
        </p:nvSpPr>
        <p:spPr/>
        <p:txBody>
          <a:bodyPr/>
          <a:lstStyle/>
          <a:p>
            <a:fld id="{B9AE1933-A05A-4569-94AD-A55E57A36D0A}" type="slidenum">
              <a:rPr lang="en-GB" smtClean="0"/>
              <a:t>‹#›</a:t>
            </a:fld>
            <a:endParaRPr lang="en-GB"/>
          </a:p>
        </p:txBody>
      </p:sp>
    </p:spTree>
    <p:extLst>
      <p:ext uri="{BB962C8B-B14F-4D97-AF65-F5344CB8AC3E}">
        <p14:creationId xmlns:p14="http://schemas.microsoft.com/office/powerpoint/2010/main" val="3015588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smtClean="0"/>
              <a:t>לחץ כדי לערוך סגנון כותרת של תבנית בסיס</a:t>
            </a:r>
            <a:endParaRPr lang="en-GB"/>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GB"/>
          </a:p>
        </p:txBody>
      </p:sp>
      <p:sp>
        <p:nvSpPr>
          <p:cNvPr id="4" name="מציין מיקום של תאריך 3"/>
          <p:cNvSpPr>
            <a:spLocks noGrp="1"/>
          </p:cNvSpPr>
          <p:nvPr>
            <p:ph type="dt" sz="half" idx="10"/>
          </p:nvPr>
        </p:nvSpPr>
        <p:spPr/>
        <p:txBody>
          <a:bodyPr/>
          <a:lstStyle/>
          <a:p>
            <a:fld id="{66A7BD58-F10C-44F6-94AA-31D04E8F2CB0}" type="datetimeFigureOut">
              <a:rPr lang="en-GB" smtClean="0"/>
              <a:t>01/08/2021</a:t>
            </a:fld>
            <a:endParaRPr lang="en-GB"/>
          </a:p>
        </p:txBody>
      </p:sp>
      <p:sp>
        <p:nvSpPr>
          <p:cNvPr id="5" name="מציין מיקום של כותרת תחתונה 4"/>
          <p:cNvSpPr>
            <a:spLocks noGrp="1"/>
          </p:cNvSpPr>
          <p:nvPr>
            <p:ph type="ftr" sz="quarter" idx="11"/>
          </p:nvPr>
        </p:nvSpPr>
        <p:spPr/>
        <p:txBody>
          <a:bodyPr/>
          <a:lstStyle/>
          <a:p>
            <a:endParaRPr lang="en-GB"/>
          </a:p>
        </p:txBody>
      </p:sp>
      <p:sp>
        <p:nvSpPr>
          <p:cNvPr id="6" name="מציין מיקום של מספר שקופית 5"/>
          <p:cNvSpPr>
            <a:spLocks noGrp="1"/>
          </p:cNvSpPr>
          <p:nvPr>
            <p:ph type="sldNum" sz="quarter" idx="12"/>
          </p:nvPr>
        </p:nvSpPr>
        <p:spPr/>
        <p:txBody>
          <a:bodyPr/>
          <a:lstStyle/>
          <a:p>
            <a:fld id="{B9AE1933-A05A-4569-94AD-A55E57A36D0A}" type="slidenum">
              <a:rPr lang="en-GB" smtClean="0"/>
              <a:t>‹#›</a:t>
            </a:fld>
            <a:endParaRPr lang="en-GB"/>
          </a:p>
        </p:txBody>
      </p:sp>
    </p:spTree>
    <p:extLst>
      <p:ext uri="{BB962C8B-B14F-4D97-AF65-F5344CB8AC3E}">
        <p14:creationId xmlns:p14="http://schemas.microsoft.com/office/powerpoint/2010/main" val="986236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en-GB"/>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GB"/>
          </a:p>
        </p:txBody>
      </p:sp>
      <p:sp>
        <p:nvSpPr>
          <p:cNvPr id="4" name="מציין מיקום של תאריך 3"/>
          <p:cNvSpPr>
            <a:spLocks noGrp="1"/>
          </p:cNvSpPr>
          <p:nvPr>
            <p:ph type="dt" sz="half" idx="10"/>
          </p:nvPr>
        </p:nvSpPr>
        <p:spPr/>
        <p:txBody>
          <a:bodyPr/>
          <a:lstStyle/>
          <a:p>
            <a:fld id="{66A7BD58-F10C-44F6-94AA-31D04E8F2CB0}" type="datetimeFigureOut">
              <a:rPr lang="en-GB" smtClean="0"/>
              <a:t>01/08/2021</a:t>
            </a:fld>
            <a:endParaRPr lang="en-GB"/>
          </a:p>
        </p:txBody>
      </p:sp>
      <p:sp>
        <p:nvSpPr>
          <p:cNvPr id="5" name="מציין מיקום של כותרת תחתונה 4"/>
          <p:cNvSpPr>
            <a:spLocks noGrp="1"/>
          </p:cNvSpPr>
          <p:nvPr>
            <p:ph type="ftr" sz="quarter" idx="11"/>
          </p:nvPr>
        </p:nvSpPr>
        <p:spPr/>
        <p:txBody>
          <a:bodyPr/>
          <a:lstStyle/>
          <a:p>
            <a:endParaRPr lang="en-GB"/>
          </a:p>
        </p:txBody>
      </p:sp>
      <p:sp>
        <p:nvSpPr>
          <p:cNvPr id="6" name="מציין מיקום של מספר שקופית 5"/>
          <p:cNvSpPr>
            <a:spLocks noGrp="1"/>
          </p:cNvSpPr>
          <p:nvPr>
            <p:ph type="sldNum" sz="quarter" idx="12"/>
          </p:nvPr>
        </p:nvSpPr>
        <p:spPr/>
        <p:txBody>
          <a:bodyPr/>
          <a:lstStyle/>
          <a:p>
            <a:fld id="{B9AE1933-A05A-4569-94AD-A55E57A36D0A}" type="slidenum">
              <a:rPr lang="en-GB" smtClean="0"/>
              <a:t>‹#›</a:t>
            </a:fld>
            <a:endParaRPr lang="en-GB"/>
          </a:p>
        </p:txBody>
      </p:sp>
    </p:spTree>
    <p:extLst>
      <p:ext uri="{BB962C8B-B14F-4D97-AF65-F5344CB8AC3E}">
        <p14:creationId xmlns:p14="http://schemas.microsoft.com/office/powerpoint/2010/main" val="448287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smtClean="0"/>
              <a:t>לחץ כדי לערוך סגנון כותרת של תבנית בסיס</a:t>
            </a:r>
            <a:endParaRPr lang="en-GB"/>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66A7BD58-F10C-44F6-94AA-31D04E8F2CB0}" type="datetimeFigureOut">
              <a:rPr lang="en-GB" smtClean="0"/>
              <a:t>01/08/2021</a:t>
            </a:fld>
            <a:endParaRPr lang="en-GB"/>
          </a:p>
        </p:txBody>
      </p:sp>
      <p:sp>
        <p:nvSpPr>
          <p:cNvPr id="5" name="מציין מיקום של כותרת תחתונה 4"/>
          <p:cNvSpPr>
            <a:spLocks noGrp="1"/>
          </p:cNvSpPr>
          <p:nvPr>
            <p:ph type="ftr" sz="quarter" idx="11"/>
          </p:nvPr>
        </p:nvSpPr>
        <p:spPr/>
        <p:txBody>
          <a:bodyPr/>
          <a:lstStyle/>
          <a:p>
            <a:endParaRPr lang="en-GB"/>
          </a:p>
        </p:txBody>
      </p:sp>
      <p:sp>
        <p:nvSpPr>
          <p:cNvPr id="6" name="מציין מיקום של מספר שקופית 5"/>
          <p:cNvSpPr>
            <a:spLocks noGrp="1"/>
          </p:cNvSpPr>
          <p:nvPr>
            <p:ph type="sldNum" sz="quarter" idx="12"/>
          </p:nvPr>
        </p:nvSpPr>
        <p:spPr/>
        <p:txBody>
          <a:bodyPr/>
          <a:lstStyle/>
          <a:p>
            <a:fld id="{B9AE1933-A05A-4569-94AD-A55E57A36D0A}" type="slidenum">
              <a:rPr lang="en-GB" smtClean="0"/>
              <a:t>‹#›</a:t>
            </a:fld>
            <a:endParaRPr lang="en-GB"/>
          </a:p>
        </p:txBody>
      </p:sp>
    </p:spTree>
    <p:extLst>
      <p:ext uri="{BB962C8B-B14F-4D97-AF65-F5344CB8AC3E}">
        <p14:creationId xmlns:p14="http://schemas.microsoft.com/office/powerpoint/2010/main" val="3385117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en-GB"/>
          </a:p>
        </p:txBody>
      </p:sp>
      <p:sp>
        <p:nvSpPr>
          <p:cNvPr id="3" name="מציין מיקום תוכן 2"/>
          <p:cNvSpPr>
            <a:spLocks noGrp="1"/>
          </p:cNvSpPr>
          <p:nvPr>
            <p:ph sz="half" idx="1"/>
          </p:nvPr>
        </p:nvSpPr>
        <p:spPr>
          <a:xfrm>
            <a:off x="838200" y="1825625"/>
            <a:ext cx="51816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GB"/>
          </a:p>
        </p:txBody>
      </p:sp>
      <p:sp>
        <p:nvSpPr>
          <p:cNvPr id="4" name="מציין מיקום תוכן 3"/>
          <p:cNvSpPr>
            <a:spLocks noGrp="1"/>
          </p:cNvSpPr>
          <p:nvPr>
            <p:ph sz="half" idx="2"/>
          </p:nvPr>
        </p:nvSpPr>
        <p:spPr>
          <a:xfrm>
            <a:off x="6172200" y="1825625"/>
            <a:ext cx="51816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GB"/>
          </a:p>
        </p:txBody>
      </p:sp>
      <p:sp>
        <p:nvSpPr>
          <p:cNvPr id="5" name="מציין מיקום של תאריך 4"/>
          <p:cNvSpPr>
            <a:spLocks noGrp="1"/>
          </p:cNvSpPr>
          <p:nvPr>
            <p:ph type="dt" sz="half" idx="10"/>
          </p:nvPr>
        </p:nvSpPr>
        <p:spPr/>
        <p:txBody>
          <a:bodyPr/>
          <a:lstStyle/>
          <a:p>
            <a:fld id="{66A7BD58-F10C-44F6-94AA-31D04E8F2CB0}" type="datetimeFigureOut">
              <a:rPr lang="en-GB" smtClean="0"/>
              <a:t>01/08/2021</a:t>
            </a:fld>
            <a:endParaRPr lang="en-GB"/>
          </a:p>
        </p:txBody>
      </p:sp>
      <p:sp>
        <p:nvSpPr>
          <p:cNvPr id="6" name="מציין מיקום של כותרת תחתונה 5"/>
          <p:cNvSpPr>
            <a:spLocks noGrp="1"/>
          </p:cNvSpPr>
          <p:nvPr>
            <p:ph type="ftr" sz="quarter" idx="11"/>
          </p:nvPr>
        </p:nvSpPr>
        <p:spPr/>
        <p:txBody>
          <a:bodyPr/>
          <a:lstStyle/>
          <a:p>
            <a:endParaRPr lang="en-GB"/>
          </a:p>
        </p:txBody>
      </p:sp>
      <p:sp>
        <p:nvSpPr>
          <p:cNvPr id="7" name="מציין מיקום של מספר שקופית 6"/>
          <p:cNvSpPr>
            <a:spLocks noGrp="1"/>
          </p:cNvSpPr>
          <p:nvPr>
            <p:ph type="sldNum" sz="quarter" idx="12"/>
          </p:nvPr>
        </p:nvSpPr>
        <p:spPr/>
        <p:txBody>
          <a:bodyPr/>
          <a:lstStyle/>
          <a:p>
            <a:fld id="{B9AE1933-A05A-4569-94AD-A55E57A36D0A}" type="slidenum">
              <a:rPr lang="en-GB" smtClean="0"/>
              <a:t>‹#›</a:t>
            </a:fld>
            <a:endParaRPr lang="en-GB"/>
          </a:p>
        </p:txBody>
      </p:sp>
    </p:spTree>
    <p:extLst>
      <p:ext uri="{BB962C8B-B14F-4D97-AF65-F5344CB8AC3E}">
        <p14:creationId xmlns:p14="http://schemas.microsoft.com/office/powerpoint/2010/main" val="3882705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smtClean="0"/>
              <a:t>לחץ כדי לערוך סגנון כותרת של תבנית בסיס</a:t>
            </a:r>
            <a:endParaRPr lang="en-GB"/>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GB"/>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GB"/>
          </a:p>
        </p:txBody>
      </p:sp>
      <p:sp>
        <p:nvSpPr>
          <p:cNvPr id="7" name="מציין מיקום של תאריך 6"/>
          <p:cNvSpPr>
            <a:spLocks noGrp="1"/>
          </p:cNvSpPr>
          <p:nvPr>
            <p:ph type="dt" sz="half" idx="10"/>
          </p:nvPr>
        </p:nvSpPr>
        <p:spPr/>
        <p:txBody>
          <a:bodyPr/>
          <a:lstStyle/>
          <a:p>
            <a:fld id="{66A7BD58-F10C-44F6-94AA-31D04E8F2CB0}" type="datetimeFigureOut">
              <a:rPr lang="en-GB" smtClean="0"/>
              <a:t>01/08/2021</a:t>
            </a:fld>
            <a:endParaRPr lang="en-GB"/>
          </a:p>
        </p:txBody>
      </p:sp>
      <p:sp>
        <p:nvSpPr>
          <p:cNvPr id="8" name="מציין מיקום של כותרת תחתונה 7"/>
          <p:cNvSpPr>
            <a:spLocks noGrp="1"/>
          </p:cNvSpPr>
          <p:nvPr>
            <p:ph type="ftr" sz="quarter" idx="11"/>
          </p:nvPr>
        </p:nvSpPr>
        <p:spPr/>
        <p:txBody>
          <a:bodyPr/>
          <a:lstStyle/>
          <a:p>
            <a:endParaRPr lang="en-GB"/>
          </a:p>
        </p:txBody>
      </p:sp>
      <p:sp>
        <p:nvSpPr>
          <p:cNvPr id="9" name="מציין מיקום של מספר שקופית 8"/>
          <p:cNvSpPr>
            <a:spLocks noGrp="1"/>
          </p:cNvSpPr>
          <p:nvPr>
            <p:ph type="sldNum" sz="quarter" idx="12"/>
          </p:nvPr>
        </p:nvSpPr>
        <p:spPr/>
        <p:txBody>
          <a:bodyPr/>
          <a:lstStyle/>
          <a:p>
            <a:fld id="{B9AE1933-A05A-4569-94AD-A55E57A36D0A}" type="slidenum">
              <a:rPr lang="en-GB" smtClean="0"/>
              <a:t>‹#›</a:t>
            </a:fld>
            <a:endParaRPr lang="en-GB"/>
          </a:p>
        </p:txBody>
      </p:sp>
    </p:spTree>
    <p:extLst>
      <p:ext uri="{BB962C8B-B14F-4D97-AF65-F5344CB8AC3E}">
        <p14:creationId xmlns:p14="http://schemas.microsoft.com/office/powerpoint/2010/main" val="3544485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en-GB"/>
          </a:p>
        </p:txBody>
      </p:sp>
      <p:sp>
        <p:nvSpPr>
          <p:cNvPr id="3" name="מציין מיקום של תאריך 2"/>
          <p:cNvSpPr>
            <a:spLocks noGrp="1"/>
          </p:cNvSpPr>
          <p:nvPr>
            <p:ph type="dt" sz="half" idx="10"/>
          </p:nvPr>
        </p:nvSpPr>
        <p:spPr/>
        <p:txBody>
          <a:bodyPr/>
          <a:lstStyle/>
          <a:p>
            <a:fld id="{66A7BD58-F10C-44F6-94AA-31D04E8F2CB0}" type="datetimeFigureOut">
              <a:rPr lang="en-GB" smtClean="0"/>
              <a:t>01/08/2021</a:t>
            </a:fld>
            <a:endParaRPr lang="en-GB"/>
          </a:p>
        </p:txBody>
      </p:sp>
      <p:sp>
        <p:nvSpPr>
          <p:cNvPr id="4" name="מציין מיקום של כותרת תחתונה 3"/>
          <p:cNvSpPr>
            <a:spLocks noGrp="1"/>
          </p:cNvSpPr>
          <p:nvPr>
            <p:ph type="ftr" sz="quarter" idx="11"/>
          </p:nvPr>
        </p:nvSpPr>
        <p:spPr/>
        <p:txBody>
          <a:bodyPr/>
          <a:lstStyle/>
          <a:p>
            <a:endParaRPr lang="en-GB"/>
          </a:p>
        </p:txBody>
      </p:sp>
      <p:sp>
        <p:nvSpPr>
          <p:cNvPr id="5" name="מציין מיקום של מספר שקופית 4"/>
          <p:cNvSpPr>
            <a:spLocks noGrp="1"/>
          </p:cNvSpPr>
          <p:nvPr>
            <p:ph type="sldNum" sz="quarter" idx="12"/>
          </p:nvPr>
        </p:nvSpPr>
        <p:spPr/>
        <p:txBody>
          <a:bodyPr/>
          <a:lstStyle/>
          <a:p>
            <a:fld id="{B9AE1933-A05A-4569-94AD-A55E57A36D0A}" type="slidenum">
              <a:rPr lang="en-GB" smtClean="0"/>
              <a:t>‹#›</a:t>
            </a:fld>
            <a:endParaRPr lang="en-GB"/>
          </a:p>
        </p:txBody>
      </p:sp>
    </p:spTree>
    <p:extLst>
      <p:ext uri="{BB962C8B-B14F-4D97-AF65-F5344CB8AC3E}">
        <p14:creationId xmlns:p14="http://schemas.microsoft.com/office/powerpoint/2010/main" val="2479132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66A7BD58-F10C-44F6-94AA-31D04E8F2CB0}" type="datetimeFigureOut">
              <a:rPr lang="en-GB" smtClean="0"/>
              <a:t>01/08/2021</a:t>
            </a:fld>
            <a:endParaRPr lang="en-GB"/>
          </a:p>
        </p:txBody>
      </p:sp>
      <p:sp>
        <p:nvSpPr>
          <p:cNvPr id="3" name="מציין מיקום של כותרת תחתונה 2"/>
          <p:cNvSpPr>
            <a:spLocks noGrp="1"/>
          </p:cNvSpPr>
          <p:nvPr>
            <p:ph type="ftr" sz="quarter" idx="11"/>
          </p:nvPr>
        </p:nvSpPr>
        <p:spPr/>
        <p:txBody>
          <a:bodyPr/>
          <a:lstStyle/>
          <a:p>
            <a:endParaRPr lang="en-GB"/>
          </a:p>
        </p:txBody>
      </p:sp>
      <p:sp>
        <p:nvSpPr>
          <p:cNvPr id="4" name="מציין מיקום של מספר שקופית 3"/>
          <p:cNvSpPr>
            <a:spLocks noGrp="1"/>
          </p:cNvSpPr>
          <p:nvPr>
            <p:ph type="sldNum" sz="quarter" idx="12"/>
          </p:nvPr>
        </p:nvSpPr>
        <p:spPr/>
        <p:txBody>
          <a:bodyPr/>
          <a:lstStyle/>
          <a:p>
            <a:fld id="{B9AE1933-A05A-4569-94AD-A55E57A36D0A}" type="slidenum">
              <a:rPr lang="en-GB" smtClean="0"/>
              <a:t>‹#›</a:t>
            </a:fld>
            <a:endParaRPr lang="en-GB"/>
          </a:p>
        </p:txBody>
      </p:sp>
    </p:spTree>
    <p:extLst>
      <p:ext uri="{BB962C8B-B14F-4D97-AF65-F5344CB8AC3E}">
        <p14:creationId xmlns:p14="http://schemas.microsoft.com/office/powerpoint/2010/main" val="76016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en-GB"/>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GB"/>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66A7BD58-F10C-44F6-94AA-31D04E8F2CB0}" type="datetimeFigureOut">
              <a:rPr lang="en-GB" smtClean="0"/>
              <a:t>01/08/2021</a:t>
            </a:fld>
            <a:endParaRPr lang="en-GB"/>
          </a:p>
        </p:txBody>
      </p:sp>
      <p:sp>
        <p:nvSpPr>
          <p:cNvPr id="6" name="מציין מיקום של כותרת תחתונה 5"/>
          <p:cNvSpPr>
            <a:spLocks noGrp="1"/>
          </p:cNvSpPr>
          <p:nvPr>
            <p:ph type="ftr" sz="quarter" idx="11"/>
          </p:nvPr>
        </p:nvSpPr>
        <p:spPr/>
        <p:txBody>
          <a:bodyPr/>
          <a:lstStyle/>
          <a:p>
            <a:endParaRPr lang="en-GB"/>
          </a:p>
        </p:txBody>
      </p:sp>
      <p:sp>
        <p:nvSpPr>
          <p:cNvPr id="7" name="מציין מיקום של מספר שקופית 6"/>
          <p:cNvSpPr>
            <a:spLocks noGrp="1"/>
          </p:cNvSpPr>
          <p:nvPr>
            <p:ph type="sldNum" sz="quarter" idx="12"/>
          </p:nvPr>
        </p:nvSpPr>
        <p:spPr/>
        <p:txBody>
          <a:bodyPr/>
          <a:lstStyle/>
          <a:p>
            <a:fld id="{B9AE1933-A05A-4569-94AD-A55E57A36D0A}" type="slidenum">
              <a:rPr lang="en-GB" smtClean="0"/>
              <a:t>‹#›</a:t>
            </a:fld>
            <a:endParaRPr lang="en-GB"/>
          </a:p>
        </p:txBody>
      </p:sp>
    </p:spTree>
    <p:extLst>
      <p:ext uri="{BB962C8B-B14F-4D97-AF65-F5344CB8AC3E}">
        <p14:creationId xmlns:p14="http://schemas.microsoft.com/office/powerpoint/2010/main" val="4001040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en-GB"/>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66A7BD58-F10C-44F6-94AA-31D04E8F2CB0}" type="datetimeFigureOut">
              <a:rPr lang="en-GB" smtClean="0"/>
              <a:t>01/08/2021</a:t>
            </a:fld>
            <a:endParaRPr lang="en-GB"/>
          </a:p>
        </p:txBody>
      </p:sp>
      <p:sp>
        <p:nvSpPr>
          <p:cNvPr id="6" name="מציין מיקום של כותרת תחתונה 5"/>
          <p:cNvSpPr>
            <a:spLocks noGrp="1"/>
          </p:cNvSpPr>
          <p:nvPr>
            <p:ph type="ftr" sz="quarter" idx="11"/>
          </p:nvPr>
        </p:nvSpPr>
        <p:spPr/>
        <p:txBody>
          <a:bodyPr/>
          <a:lstStyle/>
          <a:p>
            <a:endParaRPr lang="en-GB"/>
          </a:p>
        </p:txBody>
      </p:sp>
      <p:sp>
        <p:nvSpPr>
          <p:cNvPr id="7" name="מציין מיקום של מספר שקופית 6"/>
          <p:cNvSpPr>
            <a:spLocks noGrp="1"/>
          </p:cNvSpPr>
          <p:nvPr>
            <p:ph type="sldNum" sz="quarter" idx="12"/>
          </p:nvPr>
        </p:nvSpPr>
        <p:spPr/>
        <p:txBody>
          <a:bodyPr/>
          <a:lstStyle/>
          <a:p>
            <a:fld id="{B9AE1933-A05A-4569-94AD-A55E57A36D0A}" type="slidenum">
              <a:rPr lang="en-GB" smtClean="0"/>
              <a:t>‹#›</a:t>
            </a:fld>
            <a:endParaRPr lang="en-GB"/>
          </a:p>
        </p:txBody>
      </p:sp>
    </p:spTree>
    <p:extLst>
      <p:ext uri="{BB962C8B-B14F-4D97-AF65-F5344CB8AC3E}">
        <p14:creationId xmlns:p14="http://schemas.microsoft.com/office/powerpoint/2010/main" val="1515525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e-IL" smtClean="0"/>
              <a:t>לחץ כדי לערוך סגנון כותרת של תבנית בסיס</a:t>
            </a:r>
            <a:endParaRPr lang="en-GB"/>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GB"/>
          </a:p>
        </p:txBody>
      </p:sp>
      <p:sp>
        <p:nvSpPr>
          <p:cNvPr id="4" name="מציין מיקום של תאריך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A7BD58-F10C-44F6-94AA-31D04E8F2CB0}" type="datetimeFigureOut">
              <a:rPr lang="en-GB" smtClean="0"/>
              <a:t>01/08/2021</a:t>
            </a:fld>
            <a:endParaRPr lang="en-GB"/>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מציין מיקום של מספר שקופית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AE1933-A05A-4569-94AD-A55E57A36D0A}" type="slidenum">
              <a:rPr lang="en-GB" smtClean="0"/>
              <a:t>‹#›</a:t>
            </a:fld>
            <a:endParaRPr lang="en-GB"/>
          </a:p>
        </p:txBody>
      </p:sp>
    </p:spTree>
    <p:extLst>
      <p:ext uri="{BB962C8B-B14F-4D97-AF65-F5344CB8AC3E}">
        <p14:creationId xmlns:p14="http://schemas.microsoft.com/office/powerpoint/2010/main" val="11423682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21.jpeg"/><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18" Type="http://schemas.openxmlformats.org/officeDocument/2006/relationships/image" Target="../media/image38.jpeg"/><Relationship Id="rId3" Type="http://schemas.openxmlformats.org/officeDocument/2006/relationships/image" Target="../media/image1.jpeg"/><Relationship Id="rId21" Type="http://schemas.openxmlformats.org/officeDocument/2006/relationships/image" Target="../media/image41.png"/><Relationship Id="rId7" Type="http://schemas.openxmlformats.org/officeDocument/2006/relationships/image" Target="../media/image27.jpeg"/><Relationship Id="rId12" Type="http://schemas.openxmlformats.org/officeDocument/2006/relationships/image" Target="../media/image32.png"/><Relationship Id="rId17" Type="http://schemas.openxmlformats.org/officeDocument/2006/relationships/image" Target="../media/image37.png"/><Relationship Id="rId2" Type="http://schemas.openxmlformats.org/officeDocument/2006/relationships/notesSlide" Target="../notesSlides/notesSlide17.xml"/><Relationship Id="rId16" Type="http://schemas.openxmlformats.org/officeDocument/2006/relationships/image" Target="../media/image36.jpeg"/><Relationship Id="rId20"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1.png"/><Relationship Id="rId24" Type="http://schemas.openxmlformats.org/officeDocument/2006/relationships/image" Target="../media/image2.png"/><Relationship Id="rId5" Type="http://schemas.openxmlformats.org/officeDocument/2006/relationships/image" Target="../media/image25.png"/><Relationship Id="rId15" Type="http://schemas.openxmlformats.org/officeDocument/2006/relationships/image" Target="../media/image35.png"/><Relationship Id="rId23" Type="http://schemas.openxmlformats.org/officeDocument/2006/relationships/image" Target="../media/image43.png"/><Relationship Id="rId10" Type="http://schemas.openxmlformats.org/officeDocument/2006/relationships/image" Target="../media/image30.png"/><Relationship Id="rId19" Type="http://schemas.openxmlformats.org/officeDocument/2006/relationships/image" Target="../media/image39.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 Id="rId22" Type="http://schemas.openxmlformats.org/officeDocument/2006/relationships/image" Target="../media/image42.png"/></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hyperlink" Target="https://www.oecd-local-sdgs.org/" TargetMode="Externa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sustainabledevelopment.un.org/content/documents/23576ISRAEL_13191_SDGISRAEL.pdf"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s://www.uclg.org/sites/default/files/uclg_vlrlab_guidelines_2020_volume_i.pdf"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uclg.org/sites/default/files/uclg_vlrlab_guidelines_2020_volume_i.pdf"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2.pn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יעדי הפיתוח ברי הקיימא של האום - SDG - SUSTAINABLE LOGISTIC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07203"/>
            <a:ext cx="12192000" cy="6150797"/>
          </a:xfrm>
          <a:prstGeom prst="rect">
            <a:avLst/>
          </a:prstGeom>
          <a:noFill/>
          <a:extLst>
            <a:ext uri="{909E8E84-426E-40DD-AFC4-6F175D3DCCD1}">
              <a14:hiddenFill xmlns:a14="http://schemas.microsoft.com/office/drawing/2010/main">
                <a:solidFill>
                  <a:srgbClr val="FFFFFF"/>
                </a:solidFill>
              </a14:hiddenFill>
            </a:ext>
          </a:extLst>
        </p:spPr>
      </p:pic>
      <p:sp>
        <p:nvSpPr>
          <p:cNvPr id="2" name="מלבן 1"/>
          <p:cNvSpPr/>
          <p:nvPr/>
        </p:nvSpPr>
        <p:spPr>
          <a:xfrm>
            <a:off x="0" y="-1"/>
            <a:ext cx="12192000" cy="685800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מלבן 7"/>
          <p:cNvSpPr/>
          <p:nvPr/>
        </p:nvSpPr>
        <p:spPr>
          <a:xfrm>
            <a:off x="2707893" y="112456"/>
            <a:ext cx="6776214" cy="696216"/>
          </a:xfrm>
          <a:prstGeom prst="rect">
            <a:avLst/>
          </a:prstGeom>
        </p:spPr>
        <p:txBody>
          <a:bodyPr wrap="none">
            <a:spAutoFit/>
          </a:bodyPr>
          <a:lstStyle/>
          <a:p>
            <a:pPr algn="r" rtl="1">
              <a:lnSpc>
                <a:spcPts val="5200"/>
              </a:lnSpc>
            </a:pPr>
            <a:r>
              <a:rPr lang="he-IL" sz="3200" b="1" dirty="0" smtClean="0">
                <a:latin typeface="Blender" pitchFamily="18" charset="-79"/>
                <a:ea typeface="Open Sans" panose="020B0606030504020204" pitchFamily="34" charset="0"/>
                <a:cs typeface="Blender" pitchFamily="18" charset="-79"/>
              </a:rPr>
              <a:t>קידום והטמעת ה</a:t>
            </a:r>
            <a:r>
              <a:rPr lang="en-US" sz="3200" b="1" dirty="0" smtClean="0">
                <a:latin typeface="Blender" pitchFamily="18" charset="-79"/>
                <a:ea typeface="Open Sans" panose="020B0606030504020204" pitchFamily="34" charset="0"/>
                <a:cs typeface="Blender" pitchFamily="18" charset="-79"/>
              </a:rPr>
              <a:t>SDGs </a:t>
            </a:r>
            <a:r>
              <a:rPr lang="he-IL" sz="3200" b="1" dirty="0" smtClean="0">
                <a:latin typeface="Blender" pitchFamily="18" charset="-79"/>
                <a:ea typeface="Open Sans" panose="020B0606030504020204" pitchFamily="34" charset="0"/>
                <a:cs typeface="Blender" pitchFamily="18" charset="-79"/>
              </a:rPr>
              <a:t> בתל אביב- יפו</a:t>
            </a:r>
            <a:endParaRPr lang="he-IL" sz="3200" b="1" dirty="0" smtClean="0">
              <a:latin typeface="Blender" pitchFamily="18" charset="-79"/>
              <a:ea typeface="Open Sans" panose="020B0606030504020204" pitchFamily="34" charset="0"/>
              <a:cs typeface="Blender" pitchFamily="18" charset="-79"/>
            </a:endParaRPr>
          </a:p>
        </p:txBody>
      </p:sp>
      <p:pic>
        <p:nvPicPr>
          <p:cNvPr id="6" name="Picture 2" descr="עיריית תל-אביב-יפו - עמוד הבית"/>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847" y="162849"/>
            <a:ext cx="1106149" cy="608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85050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טבעת 8"/>
          <p:cNvSpPr/>
          <p:nvPr/>
        </p:nvSpPr>
        <p:spPr>
          <a:xfrm>
            <a:off x="1007859" y="1822631"/>
            <a:ext cx="2470592" cy="2461986"/>
          </a:xfrm>
          <a:prstGeom prst="donut">
            <a:avLst>
              <a:gd name="adj" fmla="val 14052"/>
            </a:avLst>
          </a:prstGeom>
          <a:solidFill>
            <a:srgbClr val="0073BE"/>
          </a:solidFill>
          <a:ln>
            <a:solidFill>
              <a:srgbClr val="0073BE"/>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prstTxWarp prst="textCircle">
              <a:avLst/>
            </a:prstTxWarp>
            <a:scene3d>
              <a:camera prst="orthographicFront">
                <a:rot lat="0" lon="0" rev="0"/>
              </a:camera>
              <a:lightRig rig="threePt" dir="t"/>
            </a:scene3d>
          </a:bodyPr>
          <a:lstStyle/>
          <a:p>
            <a:pPr algn="ctr"/>
            <a:endParaRPr lang="en-GB" dirty="0">
              <a:solidFill>
                <a:schemeClr val="tx1"/>
              </a:solidFill>
              <a:latin typeface="Blender" panose="02020003050405020304" pitchFamily="18" charset="-79"/>
              <a:cs typeface="Blender" panose="02020003050405020304" pitchFamily="18" charset="-79"/>
            </a:endParaRPr>
          </a:p>
        </p:txBody>
      </p:sp>
      <p:sp>
        <p:nvSpPr>
          <p:cNvPr id="15" name="TextBox 14"/>
          <p:cNvSpPr txBox="1"/>
          <p:nvPr/>
        </p:nvSpPr>
        <p:spPr>
          <a:xfrm rot="5817725">
            <a:off x="1225056" y="2031901"/>
            <a:ext cx="2025376" cy="2032456"/>
          </a:xfrm>
          <a:prstGeom prst="rect">
            <a:avLst/>
          </a:prstGeom>
          <a:noFill/>
        </p:spPr>
        <p:txBody>
          <a:bodyPr wrap="square" rtlCol="0">
            <a:prstTxWarp prst="textCircle">
              <a:avLst>
                <a:gd name="adj" fmla="val 7353549"/>
              </a:avLst>
            </a:prstTxWarp>
            <a:spAutoFit/>
          </a:bodyPr>
          <a:lstStyle/>
          <a:p>
            <a:r>
              <a:rPr lang="he-IL" sz="1400" b="1" dirty="0" smtClean="0">
                <a:solidFill>
                  <a:schemeClr val="bg1"/>
                </a:solidFill>
                <a:latin typeface="Blender" panose="02020003050405020304" pitchFamily="18" charset="-79"/>
                <a:cs typeface="Blender" panose="02020003050405020304" pitchFamily="18" charset="-79"/>
              </a:rPr>
              <a:t>עירוני </a:t>
            </a:r>
            <a:r>
              <a:rPr lang="he-IL" sz="1400" dirty="0" smtClean="0">
                <a:solidFill>
                  <a:schemeClr val="bg1"/>
                </a:solidFill>
                <a:latin typeface="Blender" panose="02020003050405020304" pitchFamily="18" charset="-79"/>
                <a:cs typeface="Blender" panose="02020003050405020304" pitchFamily="18" charset="-79"/>
              </a:rPr>
              <a:t>אינדקס תל אביב- יפו</a:t>
            </a:r>
            <a:endParaRPr lang="en-GB" sz="1400" dirty="0">
              <a:solidFill>
                <a:schemeClr val="bg1"/>
              </a:solidFill>
              <a:latin typeface="Blender" panose="02020003050405020304" pitchFamily="18" charset="-79"/>
              <a:cs typeface="Blender" panose="02020003050405020304" pitchFamily="18" charset="-79"/>
            </a:endParaRPr>
          </a:p>
        </p:txBody>
      </p:sp>
      <p:sp>
        <p:nvSpPr>
          <p:cNvPr id="3" name="אליפסה 2"/>
          <p:cNvSpPr/>
          <p:nvPr/>
        </p:nvSpPr>
        <p:spPr>
          <a:xfrm>
            <a:off x="1626863" y="2442743"/>
            <a:ext cx="1221764" cy="1221762"/>
          </a:xfrm>
          <a:prstGeom prst="ellipse">
            <a:avLst/>
          </a:prstGeom>
          <a:solidFill>
            <a:srgbClr val="F58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400" b="1" dirty="0" smtClean="0">
                <a:latin typeface="Blender" panose="02020003050405020304" pitchFamily="18" charset="-79"/>
                <a:cs typeface="Blender" panose="02020003050405020304" pitchFamily="18" charset="-79"/>
              </a:rPr>
              <a:t>פנים עירוני </a:t>
            </a:r>
            <a:r>
              <a:rPr lang="he-IL" sz="1400" dirty="0" smtClean="0">
                <a:latin typeface="Blender" panose="02020003050405020304" pitchFamily="18" charset="-79"/>
                <a:cs typeface="Blender" panose="02020003050405020304" pitchFamily="18" charset="-79"/>
              </a:rPr>
              <a:t>מטרות עירוניות</a:t>
            </a:r>
            <a:endParaRPr lang="en-GB" sz="1400" dirty="0">
              <a:latin typeface="Blender" panose="02020003050405020304" pitchFamily="18" charset="-79"/>
              <a:cs typeface="Blender" panose="02020003050405020304" pitchFamily="18" charset="-79"/>
            </a:endParaRPr>
          </a:p>
        </p:txBody>
      </p:sp>
      <p:cxnSp>
        <p:nvCxnSpPr>
          <p:cNvPr id="6" name="מחבר חץ ישר 5"/>
          <p:cNvCxnSpPr/>
          <p:nvPr/>
        </p:nvCxnSpPr>
        <p:spPr>
          <a:xfrm>
            <a:off x="2762794" y="4284617"/>
            <a:ext cx="528832" cy="803163"/>
          </a:xfrm>
          <a:prstGeom prst="straightConnector1">
            <a:avLst/>
          </a:prstGeom>
          <a:ln w="25400" cap="rnd">
            <a:solidFill>
              <a:srgbClr val="0073BE"/>
            </a:solidFill>
            <a:prstDash val="sysDash"/>
            <a:bevel/>
            <a:headEnd type="arrow" w="med" len="sm"/>
            <a:tailEnd type="arrow" w="med" len="sm"/>
          </a:ln>
        </p:spPr>
        <p:style>
          <a:lnRef idx="1">
            <a:schemeClr val="accent1"/>
          </a:lnRef>
          <a:fillRef idx="0">
            <a:schemeClr val="accent1"/>
          </a:fillRef>
          <a:effectRef idx="0">
            <a:schemeClr val="accent1"/>
          </a:effectRef>
          <a:fontRef idx="minor">
            <a:schemeClr val="tx1"/>
          </a:fontRef>
        </p:style>
      </p:cxnSp>
      <p:sp>
        <p:nvSpPr>
          <p:cNvPr id="33" name="אליפסה 32"/>
          <p:cNvSpPr/>
          <p:nvPr/>
        </p:nvSpPr>
        <p:spPr>
          <a:xfrm>
            <a:off x="3106410" y="5083260"/>
            <a:ext cx="1221764" cy="1221762"/>
          </a:xfrm>
          <a:prstGeom prst="ellipse">
            <a:avLst/>
          </a:prstGeom>
          <a:solidFill>
            <a:srgbClr val="0073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400" b="1" dirty="0" smtClean="0">
                <a:latin typeface="Blender" panose="02020003050405020304" pitchFamily="18" charset="-79"/>
                <a:cs typeface="Blender" panose="02020003050405020304" pitchFamily="18" charset="-79"/>
              </a:rPr>
              <a:t>לאומי </a:t>
            </a:r>
            <a:r>
              <a:rPr lang="he-IL" sz="1400" dirty="0" smtClean="0">
                <a:latin typeface="Blender" panose="02020003050405020304" pitchFamily="18" charset="-79"/>
                <a:cs typeface="Blender" panose="02020003050405020304" pitchFamily="18" charset="-79"/>
              </a:rPr>
              <a:t>ממשלת ישראל</a:t>
            </a:r>
            <a:endParaRPr lang="en-GB" sz="1400" dirty="0">
              <a:latin typeface="Blender" panose="02020003050405020304" pitchFamily="18" charset="-79"/>
              <a:cs typeface="Blender" panose="02020003050405020304" pitchFamily="18" charset="-79"/>
            </a:endParaRPr>
          </a:p>
        </p:txBody>
      </p:sp>
      <p:sp>
        <p:nvSpPr>
          <p:cNvPr id="34" name="אליפסה 33"/>
          <p:cNvSpPr/>
          <p:nvPr/>
        </p:nvSpPr>
        <p:spPr>
          <a:xfrm>
            <a:off x="4279944" y="3873426"/>
            <a:ext cx="1221764" cy="1221762"/>
          </a:xfrm>
          <a:prstGeom prst="ellipse">
            <a:avLst/>
          </a:prstGeom>
          <a:solidFill>
            <a:srgbClr val="0073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400" b="1" dirty="0" smtClean="0">
                <a:latin typeface="Blender" panose="02020003050405020304" pitchFamily="18" charset="-79"/>
                <a:cs typeface="Blender" panose="02020003050405020304" pitchFamily="18" charset="-79"/>
              </a:rPr>
              <a:t>לאומי </a:t>
            </a:r>
            <a:r>
              <a:rPr lang="he-IL" sz="1400" dirty="0" smtClean="0">
                <a:latin typeface="Blender" panose="02020003050405020304" pitchFamily="18" charset="-79"/>
                <a:cs typeface="Blender" panose="02020003050405020304" pitchFamily="18" charset="-79"/>
              </a:rPr>
              <a:t>ערים </a:t>
            </a:r>
            <a:r>
              <a:rPr lang="he-IL" sz="1400" dirty="0" smtClean="0">
                <a:latin typeface="Blender" panose="02020003050405020304" pitchFamily="18" charset="-79"/>
                <a:cs typeface="Blender" panose="02020003050405020304" pitchFamily="18" charset="-79"/>
              </a:rPr>
              <a:t>וארגונים בישראל</a:t>
            </a:r>
            <a:endParaRPr lang="en-GB" sz="1400" dirty="0">
              <a:latin typeface="Blender" panose="02020003050405020304" pitchFamily="18" charset="-79"/>
              <a:cs typeface="Blender" panose="02020003050405020304" pitchFamily="18" charset="-79"/>
            </a:endParaRPr>
          </a:p>
        </p:txBody>
      </p:sp>
      <p:sp>
        <p:nvSpPr>
          <p:cNvPr id="35" name="אליפסה 34"/>
          <p:cNvSpPr/>
          <p:nvPr/>
        </p:nvSpPr>
        <p:spPr>
          <a:xfrm>
            <a:off x="4611558" y="1955595"/>
            <a:ext cx="1221764" cy="1221762"/>
          </a:xfrm>
          <a:prstGeom prst="ellipse">
            <a:avLst/>
          </a:prstGeom>
          <a:solidFill>
            <a:srgbClr val="0073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400" b="1" dirty="0" smtClean="0">
                <a:latin typeface="Blender" panose="02020003050405020304" pitchFamily="18" charset="-79"/>
                <a:cs typeface="Blender" panose="02020003050405020304" pitchFamily="18" charset="-79"/>
              </a:rPr>
              <a:t>בינלאומי ולאומי </a:t>
            </a:r>
            <a:r>
              <a:rPr lang="he-IL" sz="1400" dirty="0">
                <a:latin typeface="Blender" panose="02020003050405020304" pitchFamily="18" charset="-79"/>
                <a:cs typeface="Blender" panose="02020003050405020304" pitchFamily="18" charset="-79"/>
              </a:rPr>
              <a:t>סקטור </a:t>
            </a:r>
            <a:r>
              <a:rPr lang="he-IL" sz="1400" dirty="0" smtClean="0">
                <a:latin typeface="Blender" panose="02020003050405020304" pitchFamily="18" charset="-79"/>
                <a:cs typeface="Blender" panose="02020003050405020304" pitchFamily="18" charset="-79"/>
              </a:rPr>
              <a:t>פרטי </a:t>
            </a:r>
            <a:endParaRPr lang="en-GB" sz="1400" dirty="0">
              <a:latin typeface="Blender" panose="02020003050405020304" pitchFamily="18" charset="-79"/>
              <a:cs typeface="Blender" panose="02020003050405020304" pitchFamily="18" charset="-79"/>
            </a:endParaRPr>
          </a:p>
        </p:txBody>
      </p:sp>
      <p:sp>
        <p:nvSpPr>
          <p:cNvPr id="36" name="אליפסה 35"/>
          <p:cNvSpPr/>
          <p:nvPr/>
        </p:nvSpPr>
        <p:spPr>
          <a:xfrm>
            <a:off x="3830205" y="385265"/>
            <a:ext cx="1221764" cy="1221762"/>
          </a:xfrm>
          <a:prstGeom prst="ellipse">
            <a:avLst/>
          </a:prstGeom>
          <a:solidFill>
            <a:srgbClr val="0073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400" b="1" dirty="0" smtClean="0">
                <a:latin typeface="Blender" panose="02020003050405020304" pitchFamily="18" charset="-79"/>
                <a:cs typeface="Blender" panose="02020003050405020304" pitchFamily="18" charset="-79"/>
              </a:rPr>
              <a:t>בינלאומי </a:t>
            </a:r>
            <a:r>
              <a:rPr lang="he-IL" sz="1400" dirty="0" smtClean="0">
                <a:latin typeface="Blender" panose="02020003050405020304" pitchFamily="18" charset="-79"/>
                <a:cs typeface="Blender" panose="02020003050405020304" pitchFamily="18" charset="-79"/>
              </a:rPr>
              <a:t>ערים </a:t>
            </a:r>
            <a:r>
              <a:rPr lang="he-IL" sz="1400" dirty="0" smtClean="0">
                <a:latin typeface="Blender" panose="02020003050405020304" pitchFamily="18" charset="-79"/>
                <a:cs typeface="Blender" panose="02020003050405020304" pitchFamily="18" charset="-79"/>
              </a:rPr>
              <a:t>וארגונים בעולם</a:t>
            </a:r>
            <a:endParaRPr lang="en-GB" sz="1400" dirty="0">
              <a:latin typeface="Blender" panose="02020003050405020304" pitchFamily="18" charset="-79"/>
              <a:cs typeface="Blender" panose="02020003050405020304" pitchFamily="18" charset="-79"/>
            </a:endParaRPr>
          </a:p>
        </p:txBody>
      </p:sp>
      <p:cxnSp>
        <p:nvCxnSpPr>
          <p:cNvPr id="38" name="מחבר חץ ישר 37"/>
          <p:cNvCxnSpPr/>
          <p:nvPr/>
        </p:nvCxnSpPr>
        <p:spPr>
          <a:xfrm>
            <a:off x="3433895" y="3671604"/>
            <a:ext cx="792621" cy="464070"/>
          </a:xfrm>
          <a:prstGeom prst="straightConnector1">
            <a:avLst/>
          </a:prstGeom>
          <a:ln w="25400" cap="rnd">
            <a:solidFill>
              <a:srgbClr val="0073BE"/>
            </a:solidFill>
            <a:prstDash val="sysDash"/>
            <a:beve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40" name="מחבר חץ ישר 39"/>
          <p:cNvCxnSpPr/>
          <p:nvPr/>
        </p:nvCxnSpPr>
        <p:spPr>
          <a:xfrm flipV="1">
            <a:off x="3586289" y="2697480"/>
            <a:ext cx="907992" cy="163286"/>
          </a:xfrm>
          <a:prstGeom prst="straightConnector1">
            <a:avLst/>
          </a:prstGeom>
          <a:ln w="25400" cap="rnd">
            <a:solidFill>
              <a:srgbClr val="0073BE"/>
            </a:solidFill>
            <a:prstDash val="sysDash"/>
            <a:beve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42" name="מחבר חץ ישר 41"/>
          <p:cNvCxnSpPr/>
          <p:nvPr/>
        </p:nvCxnSpPr>
        <p:spPr>
          <a:xfrm flipV="1">
            <a:off x="3234620" y="1508281"/>
            <a:ext cx="678343" cy="611387"/>
          </a:xfrm>
          <a:prstGeom prst="straightConnector1">
            <a:avLst/>
          </a:prstGeom>
          <a:ln w="25400" cap="rnd">
            <a:solidFill>
              <a:srgbClr val="0073BE"/>
            </a:solidFill>
            <a:prstDash val="sysDash"/>
            <a:bevel/>
            <a:headEnd type="arrow" w="med" len="sm"/>
            <a:tailEnd type="arrow" w="med" len="sm"/>
          </a:ln>
        </p:spPr>
        <p:style>
          <a:lnRef idx="1">
            <a:schemeClr val="accent1"/>
          </a:lnRef>
          <a:fillRef idx="0">
            <a:schemeClr val="accent1"/>
          </a:fillRef>
          <a:effectRef idx="0">
            <a:schemeClr val="accent1"/>
          </a:effectRef>
          <a:fontRef idx="minor">
            <a:schemeClr val="tx1"/>
          </a:fontRef>
        </p:style>
      </p:cxnSp>
      <p:sp>
        <p:nvSpPr>
          <p:cNvPr id="14" name="מלבן 13"/>
          <p:cNvSpPr/>
          <p:nvPr/>
        </p:nvSpPr>
        <p:spPr>
          <a:xfrm>
            <a:off x="7252531" y="362525"/>
            <a:ext cx="4546437" cy="696216"/>
          </a:xfrm>
          <a:prstGeom prst="rect">
            <a:avLst/>
          </a:prstGeom>
        </p:spPr>
        <p:txBody>
          <a:bodyPr wrap="none">
            <a:spAutoFit/>
          </a:bodyPr>
          <a:lstStyle/>
          <a:p>
            <a:pPr algn="r" rtl="1">
              <a:lnSpc>
                <a:spcPts val="5200"/>
              </a:lnSpc>
            </a:pPr>
            <a:r>
              <a:rPr lang="he-IL" sz="3200" b="1" dirty="0" smtClean="0">
                <a:latin typeface="Blender" pitchFamily="18" charset="-79"/>
                <a:ea typeface="Open Sans" panose="020B0606030504020204" pitchFamily="34" charset="0"/>
                <a:cs typeface="Blender" pitchFamily="18" charset="-79"/>
              </a:rPr>
              <a:t>מתודולוגיה להטמעה בעיר</a:t>
            </a:r>
          </a:p>
        </p:txBody>
      </p:sp>
      <p:sp>
        <p:nvSpPr>
          <p:cNvPr id="17" name="מלבן 16"/>
          <p:cNvSpPr/>
          <p:nvPr/>
        </p:nvSpPr>
        <p:spPr>
          <a:xfrm>
            <a:off x="4469214" y="5360460"/>
            <a:ext cx="2064988" cy="1200329"/>
          </a:xfrm>
          <a:prstGeom prst="rect">
            <a:avLst/>
          </a:prstGeom>
        </p:spPr>
        <p:txBody>
          <a:bodyPr wrap="none">
            <a:spAutoFit/>
          </a:bodyPr>
          <a:lstStyle/>
          <a:p>
            <a:pPr marL="171450" indent="-171450" algn="r" rtl="1">
              <a:buFont typeface="Arial" panose="020B0604020202020204" pitchFamily="34" charset="0"/>
              <a:buChar char="•"/>
            </a:pPr>
            <a:r>
              <a:rPr lang="he-IL" sz="1200" dirty="0">
                <a:latin typeface="Blender" pitchFamily="18" charset="-79"/>
                <a:ea typeface="Open Sans" panose="020B0606030504020204" pitchFamily="34" charset="0"/>
                <a:cs typeface="Blender" pitchFamily="18" charset="-79"/>
              </a:rPr>
              <a:t>המשרד להגנת הסביבה </a:t>
            </a:r>
            <a:endParaRPr lang="he-IL" sz="1200" dirty="0" smtClean="0">
              <a:latin typeface="Blender" pitchFamily="18" charset="-79"/>
              <a:ea typeface="Open Sans" panose="020B0606030504020204" pitchFamily="34" charset="0"/>
              <a:cs typeface="Blender" pitchFamily="18" charset="-79"/>
            </a:endParaRPr>
          </a:p>
          <a:p>
            <a:pPr marL="171450" indent="-171450" algn="r" rtl="1">
              <a:buFont typeface="Arial" panose="020B0604020202020204" pitchFamily="34" charset="0"/>
              <a:buChar char="•"/>
            </a:pPr>
            <a:r>
              <a:rPr lang="he-IL" sz="1200" dirty="0" smtClean="0">
                <a:latin typeface="Blender" pitchFamily="18" charset="-79"/>
                <a:ea typeface="Open Sans" panose="020B0606030504020204" pitchFamily="34" charset="0"/>
                <a:cs typeface="Blender" pitchFamily="18" charset="-79"/>
              </a:rPr>
              <a:t>משרד השיכון והבינוי </a:t>
            </a:r>
            <a:endParaRPr lang="he-IL" sz="1200" dirty="0">
              <a:latin typeface="Blender" pitchFamily="18" charset="-79"/>
              <a:ea typeface="Open Sans" panose="020B0606030504020204" pitchFamily="34" charset="0"/>
              <a:cs typeface="Blender" pitchFamily="18" charset="-79"/>
            </a:endParaRPr>
          </a:p>
          <a:p>
            <a:pPr marL="171450" indent="-171450" algn="r" rtl="1">
              <a:buFont typeface="Arial" panose="020B0604020202020204" pitchFamily="34" charset="0"/>
              <a:buChar char="•"/>
            </a:pPr>
            <a:r>
              <a:rPr lang="he-IL" sz="1200" dirty="0" smtClean="0">
                <a:latin typeface="Blender" pitchFamily="18" charset="-79"/>
                <a:ea typeface="Open Sans" panose="020B0606030504020204" pitchFamily="34" charset="0"/>
                <a:cs typeface="Blender" pitchFamily="18" charset="-79"/>
              </a:rPr>
              <a:t>משרד הרווחה </a:t>
            </a:r>
            <a:endParaRPr lang="he-IL" sz="1200" dirty="0" smtClean="0">
              <a:latin typeface="Blender" pitchFamily="18" charset="-79"/>
              <a:ea typeface="Open Sans" panose="020B0606030504020204" pitchFamily="34" charset="0"/>
              <a:cs typeface="Blender" pitchFamily="18" charset="-79"/>
            </a:endParaRPr>
          </a:p>
          <a:p>
            <a:pPr marL="171450" indent="-171450" algn="r" rtl="1">
              <a:buFont typeface="Arial" panose="020B0604020202020204" pitchFamily="34" charset="0"/>
              <a:buChar char="•"/>
            </a:pPr>
            <a:r>
              <a:rPr lang="he-IL" sz="1200" dirty="0" smtClean="0">
                <a:latin typeface="Blender" pitchFamily="18" charset="-79"/>
                <a:ea typeface="Open Sans" panose="020B0606030504020204" pitchFamily="34" charset="0"/>
                <a:cs typeface="Blender" pitchFamily="18" charset="-79"/>
              </a:rPr>
              <a:t>משרד </a:t>
            </a:r>
            <a:r>
              <a:rPr lang="he-IL" sz="1200" dirty="0" smtClean="0">
                <a:latin typeface="Blender" pitchFamily="18" charset="-79"/>
                <a:ea typeface="Open Sans" panose="020B0606030504020204" pitchFamily="34" charset="0"/>
                <a:cs typeface="Blender" pitchFamily="18" charset="-79"/>
              </a:rPr>
              <a:t>הפנים ומנהל התכנון </a:t>
            </a:r>
            <a:endParaRPr lang="he-IL" sz="1200" dirty="0" smtClean="0">
              <a:latin typeface="Blender" pitchFamily="18" charset="-79"/>
              <a:ea typeface="Open Sans" panose="020B0606030504020204" pitchFamily="34" charset="0"/>
              <a:cs typeface="Blender" pitchFamily="18" charset="-79"/>
            </a:endParaRPr>
          </a:p>
          <a:p>
            <a:pPr marL="171450" indent="-171450" algn="r" rtl="1">
              <a:buFont typeface="Arial" panose="020B0604020202020204" pitchFamily="34" charset="0"/>
              <a:buChar char="•"/>
            </a:pPr>
            <a:r>
              <a:rPr lang="he-IL" sz="1200" dirty="0" smtClean="0">
                <a:latin typeface="Blender" pitchFamily="18" charset="-79"/>
                <a:ea typeface="Open Sans" panose="020B0606030504020204" pitchFamily="34" charset="0"/>
                <a:cs typeface="Blender" pitchFamily="18" charset="-79"/>
              </a:rPr>
              <a:t>המשרד </a:t>
            </a:r>
            <a:r>
              <a:rPr lang="he-IL" sz="1200" dirty="0" smtClean="0">
                <a:latin typeface="Blender" pitchFamily="18" charset="-79"/>
                <a:ea typeface="Open Sans" panose="020B0606030504020204" pitchFamily="34" charset="0"/>
                <a:cs typeface="Blender" pitchFamily="18" charset="-79"/>
              </a:rPr>
              <a:t>להגנת הסביבה </a:t>
            </a:r>
            <a:endParaRPr lang="he-IL" sz="1200" dirty="0" smtClean="0">
              <a:latin typeface="Blender" pitchFamily="18" charset="-79"/>
              <a:ea typeface="Open Sans" panose="020B0606030504020204" pitchFamily="34" charset="0"/>
              <a:cs typeface="Blender" pitchFamily="18" charset="-79"/>
            </a:endParaRPr>
          </a:p>
          <a:p>
            <a:pPr marL="171450" indent="-171450" algn="r" rtl="1">
              <a:buFont typeface="Arial" panose="020B0604020202020204" pitchFamily="34" charset="0"/>
              <a:buChar char="•"/>
            </a:pPr>
            <a:r>
              <a:rPr lang="he-IL" sz="1200" dirty="0" smtClean="0">
                <a:latin typeface="Blender" pitchFamily="18" charset="-79"/>
                <a:ea typeface="Open Sans" panose="020B0606030504020204" pitchFamily="34" charset="0"/>
                <a:cs typeface="Blender" pitchFamily="18" charset="-79"/>
              </a:rPr>
              <a:t>משרד האנרגיה</a:t>
            </a:r>
            <a:endParaRPr lang="he-IL" sz="1200" dirty="0" smtClean="0">
              <a:latin typeface="Blender" pitchFamily="18" charset="-79"/>
              <a:ea typeface="Open Sans" panose="020B0606030504020204" pitchFamily="34" charset="0"/>
              <a:cs typeface="Blender" pitchFamily="18" charset="-79"/>
            </a:endParaRPr>
          </a:p>
        </p:txBody>
      </p:sp>
      <p:sp>
        <p:nvSpPr>
          <p:cNvPr id="18" name="מלבן 17"/>
          <p:cNvSpPr/>
          <p:nvPr/>
        </p:nvSpPr>
        <p:spPr>
          <a:xfrm>
            <a:off x="5182686" y="613645"/>
            <a:ext cx="1552027" cy="646331"/>
          </a:xfrm>
          <a:prstGeom prst="rect">
            <a:avLst/>
          </a:prstGeom>
        </p:spPr>
        <p:txBody>
          <a:bodyPr wrap="none">
            <a:spAutoFit/>
          </a:bodyPr>
          <a:lstStyle/>
          <a:p>
            <a:pPr marL="171450" indent="-171450" algn="r" rtl="1">
              <a:buFont typeface="Arial" panose="020B0604020202020204" pitchFamily="34" charset="0"/>
              <a:buChar char="•"/>
            </a:pPr>
            <a:r>
              <a:rPr lang="he-IL" sz="1200" dirty="0" smtClean="0">
                <a:latin typeface="Blender" pitchFamily="18" charset="-79"/>
                <a:ea typeface="Open Sans" panose="020B0606030504020204" pitchFamily="34" charset="0"/>
                <a:cs typeface="Blender" pitchFamily="18" charset="-79"/>
              </a:rPr>
              <a:t>לונדון, אנגליה</a:t>
            </a:r>
          </a:p>
          <a:p>
            <a:pPr marL="171450" indent="-171450" algn="r" rtl="1">
              <a:buFont typeface="Arial" panose="020B0604020202020204" pitchFamily="34" charset="0"/>
              <a:buChar char="•"/>
            </a:pPr>
            <a:r>
              <a:rPr lang="he-IL" sz="1200" dirty="0" smtClean="0">
                <a:latin typeface="Blender" pitchFamily="18" charset="-79"/>
                <a:ea typeface="Open Sans" panose="020B0606030504020204" pitchFamily="34" charset="0"/>
                <a:cs typeface="Blender" pitchFamily="18" charset="-79"/>
              </a:rPr>
              <a:t>בון, גרמניה</a:t>
            </a:r>
            <a:endParaRPr lang="he-IL" sz="1200" dirty="0" smtClean="0">
              <a:latin typeface="Blender" pitchFamily="18" charset="-79"/>
              <a:ea typeface="Open Sans" panose="020B0606030504020204" pitchFamily="34" charset="0"/>
              <a:cs typeface="Blender" pitchFamily="18" charset="-79"/>
            </a:endParaRPr>
          </a:p>
          <a:p>
            <a:pPr marL="171450" indent="-171450" algn="r" rtl="1">
              <a:buFont typeface="Arial" panose="020B0604020202020204" pitchFamily="34" charset="0"/>
              <a:buChar char="•"/>
            </a:pPr>
            <a:r>
              <a:rPr lang="he-IL" sz="1200" dirty="0" smtClean="0">
                <a:latin typeface="Blender" pitchFamily="18" charset="-79"/>
                <a:ea typeface="Open Sans" panose="020B0606030504020204" pitchFamily="34" charset="0"/>
                <a:cs typeface="Blender" pitchFamily="18" charset="-79"/>
              </a:rPr>
              <a:t>ארגונים </a:t>
            </a:r>
            <a:r>
              <a:rPr lang="he-IL" sz="1200" dirty="0" smtClean="0">
                <a:latin typeface="Blender" pitchFamily="18" charset="-79"/>
                <a:ea typeface="Open Sans" panose="020B0606030504020204" pitchFamily="34" charset="0"/>
                <a:cs typeface="Blender" pitchFamily="18" charset="-79"/>
              </a:rPr>
              <a:t>בינלאומיים</a:t>
            </a:r>
          </a:p>
        </p:txBody>
      </p:sp>
      <p:sp>
        <p:nvSpPr>
          <p:cNvPr id="21" name="מלבן 20"/>
          <p:cNvSpPr/>
          <p:nvPr/>
        </p:nvSpPr>
        <p:spPr>
          <a:xfrm>
            <a:off x="5931839" y="2204864"/>
            <a:ext cx="1383712" cy="646331"/>
          </a:xfrm>
          <a:prstGeom prst="rect">
            <a:avLst/>
          </a:prstGeom>
        </p:spPr>
        <p:txBody>
          <a:bodyPr wrap="none">
            <a:spAutoFit/>
          </a:bodyPr>
          <a:lstStyle/>
          <a:p>
            <a:pPr marL="171450" indent="-171450" algn="r" rtl="1">
              <a:buFont typeface="Arial" panose="020B0604020202020204" pitchFamily="34" charset="0"/>
              <a:buChar char="•"/>
            </a:pPr>
            <a:r>
              <a:rPr lang="he-IL" sz="1200" dirty="0" smtClean="0">
                <a:latin typeface="Blender" pitchFamily="18" charset="-79"/>
                <a:ea typeface="Open Sans" panose="020B0606030504020204" pitchFamily="34" charset="0"/>
                <a:cs typeface="Blender" pitchFamily="18" charset="-79"/>
              </a:rPr>
              <a:t>סקטור עסקי</a:t>
            </a:r>
          </a:p>
          <a:p>
            <a:pPr marL="171450" indent="-171450" algn="r" rtl="1">
              <a:buFont typeface="Arial" panose="020B0604020202020204" pitchFamily="34" charset="0"/>
              <a:buChar char="•"/>
            </a:pPr>
            <a:r>
              <a:rPr lang="he-IL" sz="1200" dirty="0" smtClean="0">
                <a:latin typeface="Blender" pitchFamily="18" charset="-79"/>
                <a:ea typeface="Open Sans" panose="020B0606030504020204" pitchFamily="34" charset="0"/>
                <a:cs typeface="Blender" pitchFamily="18" charset="-79"/>
              </a:rPr>
              <a:t>אחריות תאגידית</a:t>
            </a:r>
            <a:endParaRPr lang="he-IL" sz="1200" dirty="0" smtClean="0">
              <a:latin typeface="Blender" pitchFamily="18" charset="-79"/>
              <a:ea typeface="Open Sans" panose="020B0606030504020204" pitchFamily="34" charset="0"/>
              <a:cs typeface="Blender" pitchFamily="18" charset="-79"/>
            </a:endParaRPr>
          </a:p>
          <a:p>
            <a:pPr marL="171450" indent="-171450" algn="r" rtl="1">
              <a:buFont typeface="Arial" panose="020B0604020202020204" pitchFamily="34" charset="0"/>
              <a:buChar char="•"/>
            </a:pPr>
            <a:r>
              <a:rPr lang="he-IL" sz="1200" dirty="0" smtClean="0">
                <a:latin typeface="Blender" pitchFamily="18" charset="-79"/>
                <a:ea typeface="Open Sans" panose="020B0606030504020204" pitchFamily="34" charset="0"/>
                <a:cs typeface="Blender" pitchFamily="18" charset="-79"/>
              </a:rPr>
              <a:t>אקדמיה</a:t>
            </a:r>
            <a:endParaRPr lang="he-IL" sz="1200" dirty="0" smtClean="0">
              <a:latin typeface="Blender" pitchFamily="18" charset="-79"/>
              <a:ea typeface="Open Sans" panose="020B0606030504020204" pitchFamily="34" charset="0"/>
              <a:cs typeface="Blender" pitchFamily="18" charset="-79"/>
            </a:endParaRPr>
          </a:p>
        </p:txBody>
      </p:sp>
      <p:sp>
        <p:nvSpPr>
          <p:cNvPr id="22" name="מלבן 21"/>
          <p:cNvSpPr/>
          <p:nvPr/>
        </p:nvSpPr>
        <p:spPr>
          <a:xfrm>
            <a:off x="5653683" y="4221088"/>
            <a:ext cx="1396536" cy="461665"/>
          </a:xfrm>
          <a:prstGeom prst="rect">
            <a:avLst/>
          </a:prstGeom>
        </p:spPr>
        <p:txBody>
          <a:bodyPr wrap="none">
            <a:spAutoFit/>
          </a:bodyPr>
          <a:lstStyle/>
          <a:p>
            <a:pPr marL="171450" indent="-171450" algn="r" rtl="1">
              <a:buFont typeface="Arial" panose="020B0604020202020204" pitchFamily="34" charset="0"/>
              <a:buChar char="•"/>
            </a:pPr>
            <a:r>
              <a:rPr lang="he-IL" sz="1200" dirty="0" smtClean="0">
                <a:latin typeface="Blender" pitchFamily="18" charset="-79"/>
                <a:ea typeface="Open Sans" panose="020B0606030504020204" pitchFamily="34" charset="0"/>
                <a:cs typeface="Blender" pitchFamily="18" charset="-79"/>
              </a:rPr>
              <a:t>שותפויות ערים</a:t>
            </a:r>
          </a:p>
          <a:p>
            <a:pPr marL="171450" indent="-171450" algn="r" rtl="1">
              <a:buFont typeface="Arial" panose="020B0604020202020204" pitchFamily="34" charset="0"/>
              <a:buChar char="•"/>
            </a:pPr>
            <a:r>
              <a:rPr lang="he-IL" sz="1200" dirty="0" smtClean="0">
                <a:latin typeface="Blender" pitchFamily="18" charset="-79"/>
                <a:ea typeface="Open Sans" panose="020B0606030504020204" pitchFamily="34" charset="0"/>
                <a:cs typeface="Blender" pitchFamily="18" charset="-79"/>
              </a:rPr>
              <a:t>ארגונים ועמותות</a:t>
            </a:r>
            <a:endParaRPr lang="he-IL" sz="1200" dirty="0" smtClean="0">
              <a:latin typeface="Blender" pitchFamily="18" charset="-79"/>
              <a:ea typeface="Open Sans" panose="020B0606030504020204" pitchFamily="34" charset="0"/>
              <a:cs typeface="Blender" pitchFamily="18" charset="-79"/>
            </a:endParaRPr>
          </a:p>
        </p:txBody>
      </p:sp>
      <p:pic>
        <p:nvPicPr>
          <p:cNvPr id="19" name="Picture 2" descr="עיריית תל-אביב-יפו - עמוד הבית"/>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847" y="162849"/>
            <a:ext cx="1106149" cy="608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54557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3747" b="4309"/>
          <a:stretch/>
        </p:blipFill>
        <p:spPr bwMode="auto">
          <a:xfrm>
            <a:off x="494289" y="1213925"/>
            <a:ext cx="2799313" cy="48193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מלבן 9"/>
          <p:cNvSpPr/>
          <p:nvPr/>
        </p:nvSpPr>
        <p:spPr>
          <a:xfrm>
            <a:off x="3886224" y="362525"/>
            <a:ext cx="7912744" cy="696216"/>
          </a:xfrm>
          <a:prstGeom prst="rect">
            <a:avLst/>
          </a:prstGeom>
        </p:spPr>
        <p:txBody>
          <a:bodyPr wrap="none">
            <a:spAutoFit/>
          </a:bodyPr>
          <a:lstStyle/>
          <a:p>
            <a:pPr algn="r" rtl="1">
              <a:lnSpc>
                <a:spcPts val="5200"/>
              </a:lnSpc>
            </a:pPr>
            <a:r>
              <a:rPr lang="he-IL" sz="3200" b="1" dirty="0" smtClean="0">
                <a:latin typeface="Blender" pitchFamily="18" charset="-79"/>
                <a:ea typeface="Open Sans" panose="020B0606030504020204" pitchFamily="34" charset="0"/>
                <a:cs typeface="Blender" pitchFamily="18" charset="-79"/>
              </a:rPr>
              <a:t>בחינת התאמת תכניות הפיתוח הקיימות ליעדים</a:t>
            </a:r>
          </a:p>
        </p:txBody>
      </p:sp>
      <p:sp>
        <p:nvSpPr>
          <p:cNvPr id="14" name="מלבן 13"/>
          <p:cNvSpPr/>
          <p:nvPr/>
        </p:nvSpPr>
        <p:spPr>
          <a:xfrm>
            <a:off x="500554" y="4029977"/>
            <a:ext cx="2762216" cy="2074871"/>
          </a:xfrm>
          <a:prstGeom prst="rect">
            <a:avLst/>
          </a:prstGeom>
          <a:noFill/>
          <a:ln w="38100">
            <a:solidFill>
              <a:srgbClr val="F5822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3" name="Picture 1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462478" y="4632422"/>
            <a:ext cx="1530682" cy="1400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מלבן 11"/>
          <p:cNvSpPr/>
          <p:nvPr/>
        </p:nvSpPr>
        <p:spPr>
          <a:xfrm>
            <a:off x="2191966" y="6270071"/>
            <a:ext cx="2893741" cy="276999"/>
          </a:xfrm>
          <a:prstGeom prst="rect">
            <a:avLst/>
          </a:prstGeom>
        </p:spPr>
        <p:txBody>
          <a:bodyPr wrap="none">
            <a:spAutoFit/>
          </a:bodyPr>
          <a:lstStyle/>
          <a:p>
            <a:pPr algn="r" rtl="1"/>
            <a:r>
              <a:rPr lang="he-IL" sz="1200" dirty="0" smtClean="0">
                <a:latin typeface="Blender" pitchFamily="18" charset="-79"/>
                <a:ea typeface="Open Sans" panose="020B0606030504020204" pitchFamily="34" charset="0"/>
                <a:cs typeface="Blender" pitchFamily="18" charset="-79"/>
              </a:rPr>
              <a:t>מתוך </a:t>
            </a:r>
            <a:r>
              <a:rPr lang="he-IL" sz="1200" dirty="0" smtClean="0">
                <a:latin typeface="Blender" pitchFamily="18" charset="-79"/>
                <a:ea typeface="Open Sans" panose="020B0606030504020204" pitchFamily="34" charset="0"/>
                <a:cs typeface="Blender" pitchFamily="18" charset="-79"/>
              </a:rPr>
              <a:t>התכנית האסטרטגית, חזון </a:t>
            </a:r>
            <a:r>
              <a:rPr lang="he-IL" sz="1200" dirty="0" smtClean="0">
                <a:latin typeface="Blender" pitchFamily="18" charset="-79"/>
                <a:ea typeface="Open Sans" panose="020B0606030504020204" pitchFamily="34" charset="0"/>
                <a:cs typeface="Blender" pitchFamily="18" charset="-79"/>
              </a:rPr>
              <a:t>העיר, 2017</a:t>
            </a:r>
          </a:p>
        </p:txBody>
      </p:sp>
      <p:pic>
        <p:nvPicPr>
          <p:cNvPr id="16" name="Picture 2" descr="עיריית תל-אביב-יפו - עמוד הבית"/>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847" y="162849"/>
            <a:ext cx="1106149" cy="608382"/>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6545177" y="1209095"/>
            <a:ext cx="5253789" cy="2015936"/>
          </a:xfrm>
          <a:prstGeom prst="rect">
            <a:avLst/>
          </a:prstGeom>
          <a:noFill/>
        </p:spPr>
        <p:txBody>
          <a:bodyPr wrap="square" rtlCol="0">
            <a:spAutoFit/>
          </a:bodyPr>
          <a:lstStyle/>
          <a:p>
            <a:pPr algn="r" rtl="1">
              <a:spcAft>
                <a:spcPts val="1000"/>
              </a:spcAft>
            </a:pPr>
            <a:r>
              <a:rPr lang="he-IL" sz="2000" dirty="0" smtClean="0">
                <a:latin typeface="Blender" pitchFamily="18" charset="-79"/>
                <a:ea typeface="Open Sans" panose="020B0606030504020204" pitchFamily="34" charset="0"/>
                <a:cs typeface="Blender" pitchFamily="18" charset="-79"/>
              </a:rPr>
              <a:t>דרכים שונות להטמעת היעדים:</a:t>
            </a:r>
          </a:p>
          <a:p>
            <a:pPr marL="457200" indent="-457200" algn="r" rtl="1">
              <a:spcAft>
                <a:spcPts val="1000"/>
              </a:spcAft>
              <a:buAutoNum type="arabicPeriod"/>
            </a:pPr>
            <a:r>
              <a:rPr lang="he-IL" sz="2000" dirty="0" smtClean="0">
                <a:latin typeface="Blender" pitchFamily="18" charset="-79"/>
                <a:ea typeface="Open Sans" panose="020B0606030504020204" pitchFamily="34" charset="0"/>
                <a:cs typeface="Blender" pitchFamily="18" charset="-79"/>
              </a:rPr>
              <a:t>תכניות ייעודית למימוש היעדים</a:t>
            </a:r>
          </a:p>
          <a:p>
            <a:pPr marL="457200" indent="-457200" algn="r" rtl="1">
              <a:spcAft>
                <a:spcPts val="1000"/>
              </a:spcAft>
              <a:buAutoNum type="arabicPeriod"/>
            </a:pPr>
            <a:r>
              <a:rPr lang="he-IL" sz="2000" dirty="0" smtClean="0">
                <a:latin typeface="Blender" pitchFamily="18" charset="-79"/>
                <a:ea typeface="Open Sans" panose="020B0606030504020204" pitchFamily="34" charset="0"/>
                <a:cs typeface="Blender" pitchFamily="18" charset="-79"/>
              </a:rPr>
              <a:t>הטמעת היעדים במסגרת החקיקה</a:t>
            </a:r>
          </a:p>
          <a:p>
            <a:pPr marL="457200" indent="-457200" algn="r" rtl="1">
              <a:spcAft>
                <a:spcPts val="1000"/>
              </a:spcAft>
              <a:buAutoNum type="arabicPeriod"/>
            </a:pPr>
            <a:r>
              <a:rPr lang="he-IL" sz="2000" b="1" dirty="0" smtClean="0">
                <a:latin typeface="Blender" pitchFamily="18" charset="-79"/>
                <a:ea typeface="Open Sans" panose="020B0606030504020204" pitchFamily="34" charset="0"/>
                <a:cs typeface="Blender" pitchFamily="18" charset="-79"/>
              </a:rPr>
              <a:t>בחינת התאמת תכניות הפיתוח </a:t>
            </a:r>
            <a:r>
              <a:rPr lang="en-US" sz="2000" b="1" dirty="0" smtClean="0">
                <a:latin typeface="Blender" pitchFamily="18" charset="-79"/>
                <a:ea typeface="Open Sans" panose="020B0606030504020204" pitchFamily="34" charset="0"/>
                <a:cs typeface="Blender" pitchFamily="18" charset="-79"/>
              </a:rPr>
              <a:t/>
            </a:r>
            <a:br>
              <a:rPr lang="en-US" sz="2000" b="1" dirty="0" smtClean="0">
                <a:latin typeface="Blender" pitchFamily="18" charset="-79"/>
                <a:ea typeface="Open Sans" panose="020B0606030504020204" pitchFamily="34" charset="0"/>
                <a:cs typeface="Blender" pitchFamily="18" charset="-79"/>
              </a:rPr>
            </a:br>
            <a:r>
              <a:rPr lang="he-IL" sz="2000" b="1" dirty="0" smtClean="0">
                <a:latin typeface="Blender" pitchFamily="18" charset="-79"/>
                <a:ea typeface="Open Sans" panose="020B0606030504020204" pitchFamily="34" charset="0"/>
                <a:cs typeface="Blender" pitchFamily="18" charset="-79"/>
              </a:rPr>
              <a:t>הקיימות ליעדים </a:t>
            </a:r>
            <a:endParaRPr lang="he-IL" sz="2000" b="1" dirty="0">
              <a:latin typeface="Blender" pitchFamily="18" charset="-79"/>
              <a:ea typeface="Open Sans" panose="020B0606030504020204" pitchFamily="34" charset="0"/>
              <a:cs typeface="Blender" pitchFamily="18" charset="-79"/>
            </a:endParaRPr>
          </a:p>
        </p:txBody>
      </p:sp>
      <p:sp>
        <p:nvSpPr>
          <p:cNvPr id="18" name="מלבן 17"/>
          <p:cNvSpPr/>
          <p:nvPr/>
        </p:nvSpPr>
        <p:spPr>
          <a:xfrm>
            <a:off x="7886698" y="2498271"/>
            <a:ext cx="3912267" cy="726760"/>
          </a:xfrm>
          <a:prstGeom prst="rect">
            <a:avLst/>
          </a:prstGeom>
          <a:noFill/>
          <a:ln w="38100">
            <a:solidFill>
              <a:srgbClr val="F5822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11104811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מלבן 49"/>
          <p:cNvSpPr/>
          <p:nvPr/>
        </p:nvSpPr>
        <p:spPr>
          <a:xfrm>
            <a:off x="6303553" y="362525"/>
            <a:ext cx="5495415" cy="759182"/>
          </a:xfrm>
          <a:prstGeom prst="rect">
            <a:avLst/>
          </a:prstGeom>
        </p:spPr>
        <p:txBody>
          <a:bodyPr wrap="none">
            <a:spAutoFit/>
          </a:bodyPr>
          <a:lstStyle/>
          <a:p>
            <a:pPr algn="r" rtl="1">
              <a:lnSpc>
                <a:spcPts val="5200"/>
              </a:lnSpc>
            </a:pPr>
            <a:r>
              <a:rPr lang="he-IL" sz="3200" b="1" dirty="0" smtClean="0">
                <a:latin typeface="Blender" pitchFamily="18" charset="-79"/>
                <a:ea typeface="Open Sans" panose="020B0606030504020204" pitchFamily="34" charset="0"/>
                <a:cs typeface="Blender" pitchFamily="18" charset="-79"/>
              </a:rPr>
              <a:t>תכנית עבודה להטמעת ה</a:t>
            </a:r>
            <a:r>
              <a:rPr lang="en-GB" sz="3200" b="1" dirty="0" smtClean="0">
                <a:latin typeface="Blender" pitchFamily="18" charset="-79"/>
                <a:ea typeface="Open Sans" panose="020B0606030504020204" pitchFamily="34" charset="0"/>
                <a:cs typeface="Blender" pitchFamily="18" charset="-79"/>
              </a:rPr>
              <a:t>SDGs </a:t>
            </a:r>
            <a:endParaRPr lang="he-IL" sz="3200" b="1" dirty="0" smtClean="0">
              <a:latin typeface="Blender" pitchFamily="18" charset="-79"/>
              <a:ea typeface="Open Sans" panose="020B0606030504020204" pitchFamily="34" charset="0"/>
              <a:cs typeface="Blender" pitchFamily="18" charset="-79"/>
            </a:endParaRPr>
          </a:p>
        </p:txBody>
      </p:sp>
      <p:sp>
        <p:nvSpPr>
          <p:cNvPr id="103" name="מלבן 102"/>
          <p:cNvSpPr/>
          <p:nvPr/>
        </p:nvSpPr>
        <p:spPr>
          <a:xfrm>
            <a:off x="9331061" y="3170327"/>
            <a:ext cx="1877626" cy="46345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lang="he-IL" sz="1200" dirty="0">
                <a:latin typeface="Blender" panose="02020003050405020304" pitchFamily="18" charset="-79"/>
                <a:cs typeface="Blender" panose="02020003050405020304" pitchFamily="18" charset="-79"/>
              </a:rPr>
              <a:t>איתור וזיהוי פעולות ופערים בקידום היעדים</a:t>
            </a:r>
          </a:p>
        </p:txBody>
      </p:sp>
      <p:sp>
        <p:nvSpPr>
          <p:cNvPr id="3" name="מלבן 2"/>
          <p:cNvSpPr/>
          <p:nvPr/>
        </p:nvSpPr>
        <p:spPr>
          <a:xfrm>
            <a:off x="3273316" y="2048405"/>
            <a:ext cx="1867714" cy="99319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spcAft>
                <a:spcPts val="1000"/>
              </a:spcAft>
            </a:pPr>
            <a:r>
              <a:rPr lang="he-IL" sz="1200" dirty="0">
                <a:latin typeface="Blender" pitchFamily="18" charset="-79"/>
                <a:ea typeface="Open Sans" panose="020B0606030504020204" pitchFamily="34" charset="0"/>
                <a:cs typeface="Blender" pitchFamily="18" charset="-79"/>
              </a:rPr>
              <a:t>קביעת עקרונות ומנגנוני תכנון ליישום היעדים בתחומים של סביבה, חברה וכלכלה ברי קיימא.</a:t>
            </a:r>
            <a:endParaRPr lang="he-IL" sz="1200" b="1" dirty="0">
              <a:latin typeface="Blender" pitchFamily="18" charset="-79"/>
              <a:ea typeface="Open Sans" panose="020B0606030504020204" pitchFamily="34" charset="0"/>
              <a:cs typeface="Blender" pitchFamily="18" charset="-79"/>
            </a:endParaRPr>
          </a:p>
        </p:txBody>
      </p:sp>
      <p:sp>
        <p:nvSpPr>
          <p:cNvPr id="4" name="מלבן 3"/>
          <p:cNvSpPr/>
          <p:nvPr/>
        </p:nvSpPr>
        <p:spPr>
          <a:xfrm>
            <a:off x="5288185" y="1546244"/>
            <a:ext cx="1865243" cy="433197"/>
          </a:xfrm>
          <a:prstGeom prst="rect">
            <a:avLst/>
          </a:prstGeom>
          <a:solidFill>
            <a:srgbClr val="76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he-IL" sz="1200" dirty="0" smtClean="0">
                <a:latin typeface="Blender" panose="02020003050405020304" pitchFamily="18" charset="-79"/>
                <a:cs typeface="Blender" panose="02020003050405020304" pitchFamily="18" charset="-79"/>
              </a:rPr>
              <a:t>התאמת החזון והיעדים המקומיים</a:t>
            </a:r>
            <a:endParaRPr lang="en-GB" sz="1200" dirty="0">
              <a:latin typeface="Blender" panose="02020003050405020304" pitchFamily="18" charset="-79"/>
              <a:cs typeface="Blender" panose="02020003050405020304" pitchFamily="18" charset="-79"/>
            </a:endParaRPr>
          </a:p>
        </p:txBody>
      </p:sp>
      <p:sp>
        <p:nvSpPr>
          <p:cNvPr id="5" name="מלבן 4"/>
          <p:cNvSpPr/>
          <p:nvPr/>
        </p:nvSpPr>
        <p:spPr>
          <a:xfrm>
            <a:off x="7303538" y="2038700"/>
            <a:ext cx="1871700" cy="1002899"/>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spcAft>
                <a:spcPts val="1000"/>
              </a:spcAft>
            </a:pPr>
            <a:r>
              <a:rPr lang="he-IL" sz="1200" dirty="0" smtClean="0">
                <a:latin typeface="Blender" pitchFamily="18" charset="-79"/>
                <a:ea typeface="Open Sans" panose="020B0606030504020204" pitchFamily="34" charset="0"/>
                <a:cs typeface="Blender" pitchFamily="18" charset="-79"/>
              </a:rPr>
              <a:t>מפגשים </a:t>
            </a:r>
            <a:r>
              <a:rPr lang="he-IL" sz="1200" dirty="0" smtClean="0">
                <a:latin typeface="Blender" pitchFamily="18" charset="-79"/>
                <a:ea typeface="Open Sans" panose="020B0606030504020204" pitchFamily="34" charset="0"/>
                <a:cs typeface="Blender" pitchFamily="18" charset="-79"/>
              </a:rPr>
              <a:t>עם </a:t>
            </a:r>
            <a:r>
              <a:rPr lang="he-IL" sz="1200" dirty="0">
                <a:latin typeface="Blender" pitchFamily="18" charset="-79"/>
                <a:ea typeface="Open Sans" panose="020B0606030504020204" pitchFamily="34" charset="0"/>
                <a:cs typeface="Blender" pitchFamily="18" charset="-79"/>
              </a:rPr>
              <a:t>בעלי עניין עירוניים וחוץ </a:t>
            </a:r>
            <a:r>
              <a:rPr lang="he-IL" sz="1200" dirty="0" smtClean="0">
                <a:latin typeface="Blender" pitchFamily="18" charset="-79"/>
                <a:ea typeface="Open Sans" panose="020B0606030504020204" pitchFamily="34" charset="0"/>
                <a:cs typeface="Blender" pitchFamily="18" charset="-79"/>
              </a:rPr>
              <a:t>עירוניים, בסקטור הציבורי והפרטי ברמה לאומית ובינלאומית.</a:t>
            </a:r>
            <a:endParaRPr lang="en-GB" sz="1200" dirty="0">
              <a:latin typeface="Blender" pitchFamily="18" charset="-79"/>
              <a:ea typeface="Open Sans" panose="020B0606030504020204" pitchFamily="34" charset="0"/>
              <a:cs typeface="Blender" pitchFamily="18" charset="-79"/>
            </a:endParaRPr>
          </a:p>
        </p:txBody>
      </p:sp>
      <p:sp>
        <p:nvSpPr>
          <p:cNvPr id="6" name="מלבן 5"/>
          <p:cNvSpPr/>
          <p:nvPr/>
        </p:nvSpPr>
        <p:spPr>
          <a:xfrm>
            <a:off x="3273316" y="1546243"/>
            <a:ext cx="1867714" cy="433197"/>
          </a:xfrm>
          <a:prstGeom prst="rect">
            <a:avLst/>
          </a:prstGeom>
          <a:solidFill>
            <a:srgbClr val="76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he-IL" sz="1200" dirty="0" smtClean="0">
                <a:latin typeface="Blender" panose="02020003050405020304" pitchFamily="18" charset="-79"/>
                <a:cs typeface="Blender" panose="02020003050405020304" pitchFamily="18" charset="-79"/>
              </a:rPr>
              <a:t>יישום היעדים</a:t>
            </a:r>
            <a:endParaRPr lang="en-GB" sz="1200" dirty="0">
              <a:latin typeface="Blender" panose="02020003050405020304" pitchFamily="18" charset="-79"/>
              <a:cs typeface="Blender" panose="02020003050405020304" pitchFamily="18" charset="-79"/>
            </a:endParaRPr>
          </a:p>
        </p:txBody>
      </p:sp>
      <p:sp>
        <p:nvSpPr>
          <p:cNvPr id="7" name="מלבן 6"/>
          <p:cNvSpPr/>
          <p:nvPr/>
        </p:nvSpPr>
        <p:spPr>
          <a:xfrm>
            <a:off x="7303818" y="1546244"/>
            <a:ext cx="1871443" cy="433197"/>
          </a:xfrm>
          <a:prstGeom prst="rect">
            <a:avLst/>
          </a:prstGeom>
          <a:solidFill>
            <a:srgbClr val="76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he-IL" sz="1200" dirty="0" smtClean="0">
                <a:latin typeface="Blender" panose="02020003050405020304" pitchFamily="18" charset="-79"/>
                <a:cs typeface="Blender" panose="02020003050405020304" pitchFamily="18" charset="-79"/>
              </a:rPr>
              <a:t>מיפוי ושיתוף בעלי עניין</a:t>
            </a:r>
            <a:endParaRPr lang="en-GB" sz="1200" dirty="0">
              <a:latin typeface="Blender" panose="02020003050405020304" pitchFamily="18" charset="-79"/>
              <a:cs typeface="Blender" panose="02020003050405020304" pitchFamily="18" charset="-79"/>
            </a:endParaRPr>
          </a:p>
        </p:txBody>
      </p:sp>
      <p:sp>
        <p:nvSpPr>
          <p:cNvPr id="9" name="מלבן 8"/>
          <p:cNvSpPr/>
          <p:nvPr/>
        </p:nvSpPr>
        <p:spPr>
          <a:xfrm>
            <a:off x="9331060" y="2041912"/>
            <a:ext cx="1867899" cy="299737"/>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he-IL" sz="1200" dirty="0" smtClean="0">
                <a:latin typeface="Blender" panose="02020003050405020304" pitchFamily="18" charset="-79"/>
                <a:cs typeface="Blender" panose="02020003050405020304" pitchFamily="18" charset="-79"/>
              </a:rPr>
              <a:t>סקירת ספרות בינלאומית</a:t>
            </a:r>
            <a:endParaRPr lang="en-GB" sz="1200" dirty="0">
              <a:latin typeface="Blender" panose="02020003050405020304" pitchFamily="18" charset="-79"/>
              <a:cs typeface="Blender" panose="02020003050405020304" pitchFamily="18" charset="-79"/>
            </a:endParaRPr>
          </a:p>
        </p:txBody>
      </p:sp>
      <p:sp>
        <p:nvSpPr>
          <p:cNvPr id="10" name="מלבן 9"/>
          <p:cNvSpPr/>
          <p:nvPr/>
        </p:nvSpPr>
        <p:spPr>
          <a:xfrm>
            <a:off x="9331060" y="1546244"/>
            <a:ext cx="1867899" cy="433197"/>
          </a:xfrm>
          <a:prstGeom prst="rect">
            <a:avLst/>
          </a:prstGeom>
          <a:solidFill>
            <a:srgbClr val="76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he-IL" sz="1200" dirty="0" smtClean="0">
                <a:latin typeface="Blender" panose="02020003050405020304" pitchFamily="18" charset="-79"/>
                <a:cs typeface="Blender" panose="02020003050405020304" pitchFamily="18" charset="-79"/>
              </a:rPr>
              <a:t>מיפוי וניתוח </a:t>
            </a:r>
            <a:r>
              <a:rPr lang="en-US" sz="1200" dirty="0" smtClean="0">
                <a:latin typeface="Blender" panose="02020003050405020304" pitchFamily="18" charset="-79"/>
                <a:cs typeface="Blender" panose="02020003050405020304" pitchFamily="18" charset="-79"/>
              </a:rPr>
              <a:t/>
            </a:r>
            <a:br>
              <a:rPr lang="en-US" sz="1200" dirty="0" smtClean="0">
                <a:latin typeface="Blender" panose="02020003050405020304" pitchFamily="18" charset="-79"/>
                <a:cs typeface="Blender" panose="02020003050405020304" pitchFamily="18" charset="-79"/>
              </a:rPr>
            </a:br>
            <a:r>
              <a:rPr lang="he-IL" sz="1200" dirty="0" smtClean="0">
                <a:latin typeface="Blender" panose="02020003050405020304" pitchFamily="18" charset="-79"/>
                <a:cs typeface="Blender" panose="02020003050405020304" pitchFamily="18" charset="-79"/>
              </a:rPr>
              <a:t>מצב קיים</a:t>
            </a:r>
            <a:endParaRPr lang="en-GB" sz="1200" dirty="0">
              <a:latin typeface="Blender" panose="02020003050405020304" pitchFamily="18" charset="-79"/>
              <a:cs typeface="Blender" panose="02020003050405020304" pitchFamily="18" charset="-79"/>
            </a:endParaRPr>
          </a:p>
        </p:txBody>
      </p:sp>
      <p:cxnSp>
        <p:nvCxnSpPr>
          <p:cNvPr id="11" name="מחבר ישר 10"/>
          <p:cNvCxnSpPr/>
          <p:nvPr/>
        </p:nvCxnSpPr>
        <p:spPr>
          <a:xfrm>
            <a:off x="910318" y="5846222"/>
            <a:ext cx="10378589" cy="741"/>
          </a:xfrm>
          <a:prstGeom prst="line">
            <a:avLst/>
          </a:prstGeom>
          <a:ln w="19050">
            <a:solidFill>
              <a:schemeClr val="tx1">
                <a:lumMod val="65000"/>
                <a:lumOff val="35000"/>
              </a:schemeClr>
            </a:solidFill>
            <a:prstDash val="sysDot"/>
            <a:headEnd type="arrow" w="med" len="sm"/>
            <a:tailEnd type="none"/>
          </a:ln>
        </p:spPr>
        <p:style>
          <a:lnRef idx="1">
            <a:schemeClr val="accent1"/>
          </a:lnRef>
          <a:fillRef idx="0">
            <a:schemeClr val="accent1"/>
          </a:fillRef>
          <a:effectRef idx="0">
            <a:schemeClr val="accent1"/>
          </a:effectRef>
          <a:fontRef idx="minor">
            <a:schemeClr val="tx1"/>
          </a:fontRef>
        </p:style>
      </p:cxnSp>
      <p:sp>
        <p:nvSpPr>
          <p:cNvPr id="13" name="מלבן 12"/>
          <p:cNvSpPr/>
          <p:nvPr/>
        </p:nvSpPr>
        <p:spPr>
          <a:xfrm>
            <a:off x="9331060" y="2415299"/>
            <a:ext cx="1877625" cy="6263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lang="he-IL" sz="1200" dirty="0" smtClean="0">
                <a:latin typeface="Blender" panose="02020003050405020304" pitchFamily="18" charset="-79"/>
                <a:cs typeface="Blender" panose="02020003050405020304" pitchFamily="18" charset="-79"/>
              </a:rPr>
              <a:t>בחינת תכניות: התכנית האסטרטגית, עדכון תא 5500, תכניות העבודה</a:t>
            </a:r>
          </a:p>
        </p:txBody>
      </p:sp>
      <p:sp>
        <p:nvSpPr>
          <p:cNvPr id="18" name="מלבן 17"/>
          <p:cNvSpPr/>
          <p:nvPr/>
        </p:nvSpPr>
        <p:spPr>
          <a:xfrm>
            <a:off x="5291896" y="2048405"/>
            <a:ext cx="1859957" cy="99319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spcAft>
                <a:spcPts val="1000"/>
              </a:spcAft>
            </a:pPr>
            <a:r>
              <a:rPr lang="he-IL" sz="1200" dirty="0">
                <a:latin typeface="Blender" pitchFamily="18" charset="-79"/>
                <a:ea typeface="Open Sans" panose="020B0606030504020204" pitchFamily="34" charset="0"/>
                <a:cs typeface="Blender" pitchFamily="18" charset="-79"/>
              </a:rPr>
              <a:t>התאמת היעדים לקונטקסט העירוני הלוקאלי ותוך התייחסות לתכניות עירוניות קיימות ועתידיות.</a:t>
            </a:r>
            <a:endParaRPr lang="he-IL" sz="1200" b="1" dirty="0">
              <a:latin typeface="Blender" pitchFamily="18" charset="-79"/>
              <a:ea typeface="Open Sans" panose="020B0606030504020204" pitchFamily="34" charset="0"/>
              <a:cs typeface="Blender" pitchFamily="18" charset="-79"/>
            </a:endParaRPr>
          </a:p>
        </p:txBody>
      </p:sp>
      <p:sp>
        <p:nvSpPr>
          <p:cNvPr id="28" name="מלבן 27"/>
          <p:cNvSpPr/>
          <p:nvPr/>
        </p:nvSpPr>
        <p:spPr>
          <a:xfrm rot="16200000">
            <a:off x="10768144" y="2140667"/>
            <a:ext cx="1495358" cy="306506"/>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200" dirty="0" smtClean="0">
                <a:solidFill>
                  <a:schemeClr val="tx1">
                    <a:lumMod val="50000"/>
                    <a:lumOff val="50000"/>
                  </a:schemeClr>
                </a:solidFill>
                <a:latin typeface="Blender" panose="02020003050405020304" pitchFamily="18" charset="-79"/>
                <a:cs typeface="Blender" panose="02020003050405020304" pitchFamily="18" charset="-79"/>
              </a:rPr>
              <a:t>פעולות </a:t>
            </a:r>
            <a:endParaRPr lang="en-GB" sz="1200" dirty="0">
              <a:solidFill>
                <a:schemeClr val="tx1">
                  <a:lumMod val="50000"/>
                  <a:lumOff val="50000"/>
                </a:schemeClr>
              </a:solidFill>
              <a:latin typeface="Blender" panose="02020003050405020304" pitchFamily="18" charset="-79"/>
              <a:cs typeface="Blender" panose="02020003050405020304" pitchFamily="18" charset="-79"/>
            </a:endParaRPr>
          </a:p>
        </p:txBody>
      </p:sp>
      <p:sp>
        <p:nvSpPr>
          <p:cNvPr id="31" name="מלבן 30"/>
          <p:cNvSpPr/>
          <p:nvPr/>
        </p:nvSpPr>
        <p:spPr>
          <a:xfrm>
            <a:off x="9333547" y="1233382"/>
            <a:ext cx="1865411" cy="235768"/>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he-IL" sz="1200" dirty="0" smtClean="0">
                <a:solidFill>
                  <a:schemeClr val="tx1">
                    <a:lumMod val="50000"/>
                    <a:lumOff val="50000"/>
                  </a:schemeClr>
                </a:solidFill>
                <a:latin typeface="Blender" panose="02020003050405020304" pitchFamily="18" charset="-79"/>
                <a:cs typeface="Blender" panose="02020003050405020304" pitchFamily="18" charset="-79"/>
              </a:rPr>
              <a:t>שלב 1</a:t>
            </a:r>
            <a:endParaRPr lang="en-GB" sz="1200" dirty="0">
              <a:solidFill>
                <a:schemeClr val="tx1">
                  <a:lumMod val="50000"/>
                  <a:lumOff val="50000"/>
                </a:schemeClr>
              </a:solidFill>
              <a:latin typeface="Blender" panose="02020003050405020304" pitchFamily="18" charset="-79"/>
              <a:cs typeface="Blender" panose="02020003050405020304" pitchFamily="18" charset="-79"/>
            </a:endParaRPr>
          </a:p>
        </p:txBody>
      </p:sp>
      <p:sp>
        <p:nvSpPr>
          <p:cNvPr id="32" name="מלבן 31"/>
          <p:cNvSpPr/>
          <p:nvPr/>
        </p:nvSpPr>
        <p:spPr>
          <a:xfrm>
            <a:off x="7299614" y="1233382"/>
            <a:ext cx="1875622" cy="235768"/>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he-IL" sz="1200" dirty="0" smtClean="0">
                <a:solidFill>
                  <a:schemeClr val="tx1">
                    <a:lumMod val="50000"/>
                    <a:lumOff val="50000"/>
                  </a:schemeClr>
                </a:solidFill>
                <a:latin typeface="Blender" panose="02020003050405020304" pitchFamily="18" charset="-79"/>
                <a:cs typeface="Blender" panose="02020003050405020304" pitchFamily="18" charset="-79"/>
              </a:rPr>
              <a:t>שלב 2</a:t>
            </a:r>
            <a:endParaRPr lang="en-GB" sz="1200" dirty="0">
              <a:solidFill>
                <a:schemeClr val="tx1">
                  <a:lumMod val="50000"/>
                  <a:lumOff val="50000"/>
                </a:schemeClr>
              </a:solidFill>
              <a:latin typeface="Blender" panose="02020003050405020304" pitchFamily="18" charset="-79"/>
              <a:cs typeface="Blender" panose="02020003050405020304" pitchFamily="18" charset="-79"/>
            </a:endParaRPr>
          </a:p>
        </p:txBody>
      </p:sp>
      <p:sp>
        <p:nvSpPr>
          <p:cNvPr id="33" name="מלבן 32"/>
          <p:cNvSpPr/>
          <p:nvPr/>
        </p:nvSpPr>
        <p:spPr>
          <a:xfrm>
            <a:off x="5291897" y="1233382"/>
            <a:ext cx="1861530" cy="235768"/>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he-IL" sz="1200" dirty="0" smtClean="0">
                <a:solidFill>
                  <a:schemeClr val="tx1">
                    <a:lumMod val="50000"/>
                    <a:lumOff val="50000"/>
                  </a:schemeClr>
                </a:solidFill>
                <a:latin typeface="Blender" panose="02020003050405020304" pitchFamily="18" charset="-79"/>
                <a:cs typeface="Blender" panose="02020003050405020304" pitchFamily="18" charset="-79"/>
              </a:rPr>
              <a:t>שלב 3</a:t>
            </a:r>
            <a:endParaRPr lang="en-GB" sz="1200" dirty="0">
              <a:solidFill>
                <a:schemeClr val="tx1">
                  <a:lumMod val="50000"/>
                  <a:lumOff val="50000"/>
                </a:schemeClr>
              </a:solidFill>
              <a:latin typeface="Blender" panose="02020003050405020304" pitchFamily="18" charset="-79"/>
              <a:cs typeface="Blender" panose="02020003050405020304" pitchFamily="18" charset="-79"/>
            </a:endParaRPr>
          </a:p>
        </p:txBody>
      </p:sp>
      <p:sp>
        <p:nvSpPr>
          <p:cNvPr id="37" name="מלבן 36"/>
          <p:cNvSpPr/>
          <p:nvPr/>
        </p:nvSpPr>
        <p:spPr>
          <a:xfrm>
            <a:off x="3270708" y="1233382"/>
            <a:ext cx="1870324" cy="235768"/>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he-IL" sz="1200" dirty="0" smtClean="0">
                <a:solidFill>
                  <a:schemeClr val="tx1">
                    <a:lumMod val="50000"/>
                    <a:lumOff val="50000"/>
                  </a:schemeClr>
                </a:solidFill>
                <a:latin typeface="Blender" panose="02020003050405020304" pitchFamily="18" charset="-79"/>
                <a:cs typeface="Blender" panose="02020003050405020304" pitchFamily="18" charset="-79"/>
              </a:rPr>
              <a:t>שלב 4</a:t>
            </a:r>
            <a:endParaRPr lang="en-GB" sz="1200" dirty="0">
              <a:solidFill>
                <a:schemeClr val="tx1">
                  <a:lumMod val="50000"/>
                  <a:lumOff val="50000"/>
                </a:schemeClr>
              </a:solidFill>
              <a:latin typeface="Blender" panose="02020003050405020304" pitchFamily="18" charset="-79"/>
              <a:cs typeface="Blender" panose="02020003050405020304" pitchFamily="18" charset="-79"/>
            </a:endParaRPr>
          </a:p>
        </p:txBody>
      </p:sp>
      <p:sp>
        <p:nvSpPr>
          <p:cNvPr id="102" name="מלבן 101"/>
          <p:cNvSpPr/>
          <p:nvPr/>
        </p:nvSpPr>
        <p:spPr>
          <a:xfrm rot="16200000">
            <a:off x="10847088" y="3685809"/>
            <a:ext cx="1337471" cy="306506"/>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200" dirty="0" smtClean="0">
                <a:solidFill>
                  <a:schemeClr val="tx1">
                    <a:lumMod val="50000"/>
                    <a:lumOff val="50000"/>
                  </a:schemeClr>
                </a:solidFill>
                <a:latin typeface="Blender" panose="02020003050405020304" pitchFamily="18" charset="-79"/>
                <a:cs typeface="Blender" panose="02020003050405020304" pitchFamily="18" charset="-79"/>
              </a:rPr>
              <a:t>תוצרים אפשריים</a:t>
            </a:r>
            <a:endParaRPr lang="en-GB" sz="1200" dirty="0">
              <a:solidFill>
                <a:schemeClr val="tx1">
                  <a:lumMod val="50000"/>
                  <a:lumOff val="50000"/>
                </a:schemeClr>
              </a:solidFill>
              <a:latin typeface="Blender" panose="02020003050405020304" pitchFamily="18" charset="-79"/>
              <a:cs typeface="Blender" panose="02020003050405020304" pitchFamily="18" charset="-79"/>
            </a:endParaRPr>
          </a:p>
        </p:txBody>
      </p:sp>
      <p:sp>
        <p:nvSpPr>
          <p:cNvPr id="104" name="מלבן 103"/>
          <p:cNvSpPr/>
          <p:nvPr/>
        </p:nvSpPr>
        <p:spPr>
          <a:xfrm>
            <a:off x="5291897" y="3701949"/>
            <a:ext cx="1859957" cy="805849"/>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he-IL" sz="1200" dirty="0" smtClean="0">
                <a:latin typeface="Blender" panose="02020003050405020304" pitchFamily="18" charset="-79"/>
                <a:cs typeface="Blender" panose="02020003050405020304" pitchFamily="18" charset="-79"/>
              </a:rPr>
              <a:t>הגדרה של מספר יעדים, או יעד אחד לקידום ברמה שנתית או דו שנתית</a:t>
            </a:r>
            <a:endParaRPr lang="en-GB" sz="1200" dirty="0">
              <a:latin typeface="Blender" panose="02020003050405020304" pitchFamily="18" charset="-79"/>
              <a:cs typeface="Blender" panose="02020003050405020304" pitchFamily="18" charset="-79"/>
            </a:endParaRPr>
          </a:p>
        </p:txBody>
      </p:sp>
      <p:sp>
        <p:nvSpPr>
          <p:cNvPr id="105" name="מלבן 104"/>
          <p:cNvSpPr/>
          <p:nvPr/>
        </p:nvSpPr>
        <p:spPr>
          <a:xfrm>
            <a:off x="7304055" y="3171213"/>
            <a:ext cx="1865883" cy="46345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lang="he-IL" sz="1200" dirty="0" smtClean="0">
                <a:latin typeface="Blender" panose="02020003050405020304" pitchFamily="18" charset="-79"/>
                <a:cs typeface="Blender" panose="02020003050405020304" pitchFamily="18" charset="-79"/>
              </a:rPr>
              <a:t>זיהוי פוטנציאל לשיתופי פעולה עם בעלי עניין</a:t>
            </a:r>
          </a:p>
        </p:txBody>
      </p:sp>
      <p:sp>
        <p:nvSpPr>
          <p:cNvPr id="114" name="מלבן 113"/>
          <p:cNvSpPr/>
          <p:nvPr/>
        </p:nvSpPr>
        <p:spPr>
          <a:xfrm>
            <a:off x="1251023" y="1546244"/>
            <a:ext cx="1865243" cy="433197"/>
          </a:xfrm>
          <a:prstGeom prst="rect">
            <a:avLst/>
          </a:prstGeom>
          <a:solidFill>
            <a:srgbClr val="76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he-IL" sz="1200" dirty="0" smtClean="0">
                <a:latin typeface="Blender" panose="02020003050405020304" pitchFamily="18" charset="-79"/>
                <a:cs typeface="Blender" panose="02020003050405020304" pitchFamily="18" charset="-79"/>
              </a:rPr>
              <a:t>בקרה וניטור</a:t>
            </a:r>
            <a:endParaRPr lang="en-GB" sz="1200" dirty="0">
              <a:latin typeface="Blender" panose="02020003050405020304" pitchFamily="18" charset="-79"/>
              <a:cs typeface="Blender" panose="02020003050405020304" pitchFamily="18" charset="-79"/>
            </a:endParaRPr>
          </a:p>
        </p:txBody>
      </p:sp>
      <p:sp>
        <p:nvSpPr>
          <p:cNvPr id="115" name="מלבן 114"/>
          <p:cNvSpPr/>
          <p:nvPr/>
        </p:nvSpPr>
        <p:spPr>
          <a:xfrm>
            <a:off x="1254734" y="2048405"/>
            <a:ext cx="1859957" cy="99319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spcAft>
                <a:spcPts val="1000"/>
              </a:spcAft>
            </a:pPr>
            <a:r>
              <a:rPr lang="he-IL" sz="1200" dirty="0">
                <a:latin typeface="Blender" pitchFamily="18" charset="-79"/>
                <a:ea typeface="Open Sans" panose="020B0606030504020204" pitchFamily="34" charset="0"/>
                <a:cs typeface="Blender" pitchFamily="18" charset="-79"/>
              </a:rPr>
              <a:t>התאמת היעדים לקונטקסט העירוני הלוקאלי ותוך התייחסות לתכניות עירוניות קיימות ועתידיות.</a:t>
            </a:r>
            <a:endParaRPr lang="he-IL" sz="1200" b="1" dirty="0">
              <a:latin typeface="Blender" pitchFamily="18" charset="-79"/>
              <a:ea typeface="Open Sans" panose="020B0606030504020204" pitchFamily="34" charset="0"/>
              <a:cs typeface="Blender" pitchFamily="18" charset="-79"/>
            </a:endParaRPr>
          </a:p>
        </p:txBody>
      </p:sp>
      <p:sp>
        <p:nvSpPr>
          <p:cNvPr id="116" name="מלבן 115"/>
          <p:cNvSpPr/>
          <p:nvPr/>
        </p:nvSpPr>
        <p:spPr>
          <a:xfrm>
            <a:off x="1254735" y="1233382"/>
            <a:ext cx="1861530" cy="235768"/>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he-IL" sz="1200" dirty="0" smtClean="0">
                <a:solidFill>
                  <a:schemeClr val="tx1">
                    <a:lumMod val="50000"/>
                    <a:lumOff val="50000"/>
                  </a:schemeClr>
                </a:solidFill>
                <a:latin typeface="Blender" panose="02020003050405020304" pitchFamily="18" charset="-79"/>
                <a:cs typeface="Blender" panose="02020003050405020304" pitchFamily="18" charset="-79"/>
              </a:rPr>
              <a:t>שלב 5</a:t>
            </a:r>
            <a:endParaRPr lang="en-GB" sz="1200" dirty="0">
              <a:solidFill>
                <a:schemeClr val="tx1">
                  <a:lumMod val="50000"/>
                  <a:lumOff val="50000"/>
                </a:schemeClr>
              </a:solidFill>
              <a:latin typeface="Blender" panose="02020003050405020304" pitchFamily="18" charset="-79"/>
              <a:cs typeface="Blender" panose="02020003050405020304" pitchFamily="18" charset="-79"/>
            </a:endParaRPr>
          </a:p>
        </p:txBody>
      </p:sp>
      <p:grpSp>
        <p:nvGrpSpPr>
          <p:cNvPr id="12" name="קבוצה 11"/>
          <p:cNvGrpSpPr/>
          <p:nvPr/>
        </p:nvGrpSpPr>
        <p:grpSpPr>
          <a:xfrm>
            <a:off x="3195577" y="1239214"/>
            <a:ext cx="8093330" cy="4604674"/>
            <a:chOff x="2999634" y="1177181"/>
            <a:chExt cx="8093330" cy="4810457"/>
          </a:xfrm>
        </p:grpSpPr>
        <p:cxnSp>
          <p:nvCxnSpPr>
            <p:cNvPr id="2" name="מחבר ישר 1"/>
            <p:cNvCxnSpPr/>
            <p:nvPr/>
          </p:nvCxnSpPr>
          <p:spPr>
            <a:xfrm>
              <a:off x="9047653" y="1177181"/>
              <a:ext cx="0" cy="4810457"/>
            </a:xfrm>
            <a:prstGeom prst="line">
              <a:avLst/>
            </a:prstGeom>
            <a:ln w="19050">
              <a:solidFill>
                <a:schemeClr val="tx1">
                  <a:lumMod val="65000"/>
                  <a:lumOff val="3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39" name="מחבר ישר 38"/>
            <p:cNvCxnSpPr/>
            <p:nvPr/>
          </p:nvCxnSpPr>
          <p:spPr>
            <a:xfrm>
              <a:off x="5020315" y="1177181"/>
              <a:ext cx="0" cy="4810457"/>
            </a:xfrm>
            <a:prstGeom prst="line">
              <a:avLst/>
            </a:prstGeom>
            <a:ln w="19050">
              <a:solidFill>
                <a:schemeClr val="tx1">
                  <a:lumMod val="65000"/>
                  <a:lumOff val="3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0" name="מחבר ישר 39"/>
            <p:cNvCxnSpPr/>
            <p:nvPr/>
          </p:nvCxnSpPr>
          <p:spPr>
            <a:xfrm>
              <a:off x="7036796" y="1177181"/>
              <a:ext cx="0" cy="4810457"/>
            </a:xfrm>
            <a:prstGeom prst="line">
              <a:avLst/>
            </a:prstGeom>
            <a:ln w="19050">
              <a:solidFill>
                <a:schemeClr val="tx1">
                  <a:lumMod val="65000"/>
                  <a:lumOff val="3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1" name="מחבר ישר 40"/>
            <p:cNvCxnSpPr/>
            <p:nvPr/>
          </p:nvCxnSpPr>
          <p:spPr>
            <a:xfrm>
              <a:off x="11092964" y="1177181"/>
              <a:ext cx="0" cy="4810457"/>
            </a:xfrm>
            <a:prstGeom prst="line">
              <a:avLst/>
            </a:prstGeom>
            <a:ln w="19050">
              <a:solidFill>
                <a:schemeClr val="tx1">
                  <a:lumMod val="65000"/>
                  <a:lumOff val="3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18" name="מחבר ישר 117"/>
            <p:cNvCxnSpPr/>
            <p:nvPr/>
          </p:nvCxnSpPr>
          <p:spPr>
            <a:xfrm>
              <a:off x="2999634" y="1177181"/>
              <a:ext cx="0" cy="4810457"/>
            </a:xfrm>
            <a:prstGeom prst="line">
              <a:avLst/>
            </a:prstGeom>
            <a:ln w="19050">
              <a:solidFill>
                <a:schemeClr val="tx1">
                  <a:lumMod val="65000"/>
                  <a:lumOff val="3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121" name="מלבן 120"/>
          <p:cNvSpPr/>
          <p:nvPr/>
        </p:nvSpPr>
        <p:spPr>
          <a:xfrm>
            <a:off x="3281942" y="3171502"/>
            <a:ext cx="1859957" cy="462621"/>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he-IL" sz="1200" dirty="0" smtClean="0">
                <a:latin typeface="Blender" panose="02020003050405020304" pitchFamily="18" charset="-79"/>
                <a:cs typeface="Blender" panose="02020003050405020304" pitchFamily="18" charset="-79"/>
              </a:rPr>
              <a:t>התייחסות ליעדים בניסוח מדיניות ובתכנית העבודה</a:t>
            </a:r>
            <a:endParaRPr lang="en-GB" sz="1200" dirty="0">
              <a:latin typeface="Blender" panose="02020003050405020304" pitchFamily="18" charset="-79"/>
              <a:cs typeface="Blender" panose="02020003050405020304" pitchFamily="18" charset="-79"/>
            </a:endParaRPr>
          </a:p>
        </p:txBody>
      </p:sp>
      <p:sp>
        <p:nvSpPr>
          <p:cNvPr id="122" name="מלבן 121"/>
          <p:cNvSpPr/>
          <p:nvPr/>
        </p:nvSpPr>
        <p:spPr>
          <a:xfrm>
            <a:off x="1254734" y="3168980"/>
            <a:ext cx="1859957" cy="462621"/>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he-IL" sz="1200" dirty="0" smtClean="0">
                <a:latin typeface="Blender" panose="02020003050405020304" pitchFamily="18" charset="-79"/>
                <a:cs typeface="Blender" panose="02020003050405020304" pitchFamily="18" charset="-79"/>
              </a:rPr>
              <a:t>הקמה ותחזוקה של </a:t>
            </a:r>
            <a:r>
              <a:rPr lang="he-IL" sz="1200" dirty="0" err="1" smtClean="0">
                <a:latin typeface="Blender" panose="02020003050405020304" pitchFamily="18" charset="-79"/>
                <a:cs typeface="Blender" panose="02020003050405020304" pitchFamily="18" charset="-79"/>
              </a:rPr>
              <a:t>דשבורד</a:t>
            </a:r>
            <a:r>
              <a:rPr lang="he-IL" sz="1200" dirty="0" smtClean="0">
                <a:latin typeface="Blender" panose="02020003050405020304" pitchFamily="18" charset="-79"/>
                <a:cs typeface="Blender" panose="02020003050405020304" pitchFamily="18" charset="-79"/>
              </a:rPr>
              <a:t> עירוני </a:t>
            </a:r>
            <a:endParaRPr lang="en-GB" sz="1200" dirty="0">
              <a:latin typeface="Blender" panose="02020003050405020304" pitchFamily="18" charset="-79"/>
              <a:cs typeface="Blender" panose="02020003050405020304" pitchFamily="18" charset="-79"/>
            </a:endParaRPr>
          </a:p>
        </p:txBody>
      </p:sp>
      <p:sp>
        <p:nvSpPr>
          <p:cNvPr id="123" name="מלבן 122"/>
          <p:cNvSpPr/>
          <p:nvPr/>
        </p:nvSpPr>
        <p:spPr>
          <a:xfrm>
            <a:off x="1254734" y="3701949"/>
            <a:ext cx="1859957" cy="805849"/>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he-IL" sz="1200" dirty="0" smtClean="0">
                <a:latin typeface="Blender" panose="02020003050405020304" pitchFamily="18" charset="-79"/>
                <a:cs typeface="Blender" panose="02020003050405020304" pitchFamily="18" charset="-79"/>
              </a:rPr>
              <a:t>הקמת מודל עירוני ייעודי כמו:</a:t>
            </a:r>
            <a:r>
              <a:rPr lang="he-IL" sz="1200" dirty="0">
                <a:latin typeface="Blender" panose="02020003050405020304" pitchFamily="18" charset="-79"/>
                <a:cs typeface="Blender" panose="02020003050405020304" pitchFamily="18" charset="-79"/>
              </a:rPr>
              <a:t> </a:t>
            </a:r>
            <a:r>
              <a:rPr lang="he-IL" sz="1200" dirty="0" smtClean="0">
                <a:latin typeface="Blender" panose="02020003050405020304" pitchFamily="18" charset="-79"/>
                <a:cs typeface="Blender" panose="02020003050405020304" pitchFamily="18" charset="-79"/>
              </a:rPr>
              <a:t>וועדת היגוי מייעצת</a:t>
            </a:r>
            <a:endParaRPr lang="en-GB" sz="1200" dirty="0">
              <a:latin typeface="Blender" panose="02020003050405020304" pitchFamily="18" charset="-79"/>
              <a:cs typeface="Blender" panose="02020003050405020304" pitchFamily="18" charset="-79"/>
            </a:endParaRPr>
          </a:p>
        </p:txBody>
      </p:sp>
      <p:sp>
        <p:nvSpPr>
          <p:cNvPr id="124" name="מלבן 123"/>
          <p:cNvSpPr/>
          <p:nvPr/>
        </p:nvSpPr>
        <p:spPr>
          <a:xfrm>
            <a:off x="3281942" y="3692235"/>
            <a:ext cx="1859957" cy="81556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he-IL" sz="1200" dirty="0" smtClean="0">
                <a:latin typeface="Blender" panose="02020003050405020304" pitchFamily="18" charset="-79"/>
                <a:cs typeface="Blender" panose="02020003050405020304" pitchFamily="18" charset="-79"/>
              </a:rPr>
              <a:t>הגשת דו"ח מקומי 2030 ו/או שיתוף פעולה עם המשרד </a:t>
            </a:r>
            <a:r>
              <a:rPr lang="he-IL" sz="1200" dirty="0" err="1" smtClean="0">
                <a:latin typeface="Blender" panose="02020003050405020304" pitchFamily="18" charset="-79"/>
                <a:cs typeface="Blender" panose="02020003050405020304" pitchFamily="18" charset="-79"/>
              </a:rPr>
              <a:t>להגנ"ס</a:t>
            </a:r>
            <a:r>
              <a:rPr lang="he-IL" sz="1200" dirty="0" smtClean="0">
                <a:latin typeface="Blender" panose="02020003050405020304" pitchFamily="18" charset="-79"/>
                <a:cs typeface="Blender" panose="02020003050405020304" pitchFamily="18" charset="-79"/>
              </a:rPr>
              <a:t> בכתיבת הדו"ח הלאומי</a:t>
            </a:r>
            <a:endParaRPr lang="en-GB" sz="1200" dirty="0">
              <a:latin typeface="Blender" panose="02020003050405020304" pitchFamily="18" charset="-79"/>
              <a:cs typeface="Blender" panose="02020003050405020304" pitchFamily="18" charset="-79"/>
            </a:endParaRPr>
          </a:p>
        </p:txBody>
      </p:sp>
      <p:sp>
        <p:nvSpPr>
          <p:cNvPr id="125" name="מלבן 124"/>
          <p:cNvSpPr/>
          <p:nvPr/>
        </p:nvSpPr>
        <p:spPr>
          <a:xfrm>
            <a:off x="5289707" y="3167562"/>
            <a:ext cx="1859957" cy="464039"/>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he-IL" sz="1200" dirty="0" smtClean="0">
                <a:latin typeface="Blender" panose="02020003050405020304" pitchFamily="18" charset="-79"/>
                <a:cs typeface="Blender" panose="02020003050405020304" pitchFamily="18" charset="-79"/>
              </a:rPr>
              <a:t>הגדרת אינדקס </a:t>
            </a:r>
            <a:r>
              <a:rPr lang="en-US" sz="1200" dirty="0" smtClean="0">
                <a:latin typeface="Blender" panose="02020003050405020304" pitchFamily="18" charset="-79"/>
                <a:cs typeface="Blender" panose="02020003050405020304" pitchFamily="18" charset="-79"/>
              </a:rPr>
              <a:t/>
            </a:r>
            <a:br>
              <a:rPr lang="en-US" sz="1200" dirty="0" smtClean="0">
                <a:latin typeface="Blender" panose="02020003050405020304" pitchFamily="18" charset="-79"/>
                <a:cs typeface="Blender" panose="02020003050405020304" pitchFamily="18" charset="-79"/>
              </a:rPr>
            </a:br>
            <a:r>
              <a:rPr lang="he-IL" sz="1200" dirty="0" smtClean="0">
                <a:latin typeface="Blender" panose="02020003050405020304" pitchFamily="18" charset="-79"/>
                <a:cs typeface="Blender" panose="02020003050405020304" pitchFamily="18" charset="-79"/>
              </a:rPr>
              <a:t>תל אביב-יפו</a:t>
            </a:r>
            <a:endParaRPr lang="en-GB" sz="1200" dirty="0">
              <a:latin typeface="Blender" panose="02020003050405020304" pitchFamily="18" charset="-79"/>
              <a:cs typeface="Blender" panose="02020003050405020304" pitchFamily="18" charset="-79"/>
            </a:endParaRPr>
          </a:p>
        </p:txBody>
      </p:sp>
      <p:sp>
        <p:nvSpPr>
          <p:cNvPr id="126" name="מלבן 125"/>
          <p:cNvSpPr/>
          <p:nvPr/>
        </p:nvSpPr>
        <p:spPr>
          <a:xfrm>
            <a:off x="7299615" y="3690088"/>
            <a:ext cx="1870323" cy="81771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he-IL" sz="1200" dirty="0" smtClean="0">
                <a:latin typeface="Blender" panose="02020003050405020304" pitchFamily="18" charset="-79"/>
                <a:cs typeface="Blender" panose="02020003050405020304" pitchFamily="18" charset="-79"/>
              </a:rPr>
              <a:t>קידום מפגשים והשתתפות בקבוצות חשיבה בינלאומיות של האו"ם</a:t>
            </a:r>
            <a:endParaRPr lang="en-GB" sz="1200" dirty="0">
              <a:latin typeface="Blender" panose="02020003050405020304" pitchFamily="18" charset="-79"/>
              <a:cs typeface="Blender" panose="02020003050405020304" pitchFamily="18" charset="-79"/>
            </a:endParaRPr>
          </a:p>
        </p:txBody>
      </p:sp>
      <p:sp>
        <p:nvSpPr>
          <p:cNvPr id="62" name="מלבן 61"/>
          <p:cNvSpPr/>
          <p:nvPr/>
        </p:nvSpPr>
        <p:spPr>
          <a:xfrm rot="16200000">
            <a:off x="10977277" y="5053944"/>
            <a:ext cx="1077101" cy="306506"/>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200" dirty="0" smtClean="0">
                <a:solidFill>
                  <a:schemeClr val="tx1">
                    <a:lumMod val="50000"/>
                    <a:lumOff val="50000"/>
                  </a:schemeClr>
                </a:solidFill>
                <a:latin typeface="Blender" panose="02020003050405020304" pitchFamily="18" charset="-79"/>
                <a:cs typeface="Blender" panose="02020003050405020304" pitchFamily="18" charset="-79"/>
              </a:rPr>
              <a:t>תהליכים</a:t>
            </a:r>
            <a:endParaRPr lang="en-GB" sz="1200" dirty="0">
              <a:solidFill>
                <a:schemeClr val="tx1">
                  <a:lumMod val="50000"/>
                  <a:lumOff val="50000"/>
                </a:schemeClr>
              </a:solidFill>
              <a:latin typeface="Blender" panose="02020003050405020304" pitchFamily="18" charset="-79"/>
              <a:cs typeface="Blender" panose="02020003050405020304" pitchFamily="18" charset="-79"/>
            </a:endParaRPr>
          </a:p>
        </p:txBody>
      </p:sp>
      <p:sp>
        <p:nvSpPr>
          <p:cNvPr id="68" name="מלבן 67"/>
          <p:cNvSpPr/>
          <p:nvPr/>
        </p:nvSpPr>
        <p:spPr>
          <a:xfrm>
            <a:off x="1254953" y="5046809"/>
            <a:ext cx="1857381" cy="316960"/>
          </a:xfrm>
          <a:prstGeom prst="rect">
            <a:avLst/>
          </a:prstGeom>
          <a:solidFill>
            <a:srgbClr val="0073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he-IL" sz="1200" dirty="0" smtClean="0">
                <a:latin typeface="Blender" panose="02020003050405020304" pitchFamily="18" charset="-79"/>
                <a:cs typeface="Blender" panose="02020003050405020304" pitchFamily="18" charset="-79"/>
              </a:rPr>
              <a:t>עדכון התכנית האסטרטגית</a:t>
            </a:r>
            <a:endParaRPr lang="en-GB" sz="1200" dirty="0">
              <a:latin typeface="Blender" panose="02020003050405020304" pitchFamily="18" charset="-79"/>
              <a:cs typeface="Blender" panose="02020003050405020304" pitchFamily="18" charset="-79"/>
            </a:endParaRPr>
          </a:p>
        </p:txBody>
      </p:sp>
      <p:sp>
        <p:nvSpPr>
          <p:cNvPr id="51" name="מלבן 50"/>
          <p:cNvSpPr/>
          <p:nvPr/>
        </p:nvSpPr>
        <p:spPr>
          <a:xfrm>
            <a:off x="3275800" y="4668647"/>
            <a:ext cx="7932886" cy="316960"/>
          </a:xfrm>
          <a:prstGeom prst="rect">
            <a:avLst/>
          </a:prstGeom>
          <a:solidFill>
            <a:srgbClr val="0073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he-IL" sz="1200" dirty="0" smtClean="0">
                <a:latin typeface="Blender" panose="02020003050405020304" pitchFamily="18" charset="-79"/>
                <a:cs typeface="Blender" panose="02020003050405020304" pitchFamily="18" charset="-79"/>
              </a:rPr>
              <a:t>עדכון תא 5500</a:t>
            </a:r>
            <a:endParaRPr lang="en-GB" sz="1200" dirty="0">
              <a:latin typeface="Blender" panose="02020003050405020304" pitchFamily="18" charset="-79"/>
              <a:cs typeface="Blender" panose="02020003050405020304" pitchFamily="18" charset="-79"/>
            </a:endParaRPr>
          </a:p>
        </p:txBody>
      </p:sp>
      <p:sp>
        <p:nvSpPr>
          <p:cNvPr id="70" name="מלבן 69"/>
          <p:cNvSpPr/>
          <p:nvPr/>
        </p:nvSpPr>
        <p:spPr>
          <a:xfrm>
            <a:off x="1254953" y="4668647"/>
            <a:ext cx="1857381" cy="316960"/>
          </a:xfrm>
          <a:prstGeom prst="rect">
            <a:avLst/>
          </a:prstGeom>
          <a:solidFill>
            <a:srgbClr val="0073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he-IL" sz="1200" dirty="0" smtClean="0">
                <a:latin typeface="Blender" panose="02020003050405020304" pitchFamily="18" charset="-79"/>
                <a:cs typeface="Blender" panose="02020003050405020304" pitchFamily="18" charset="-79"/>
              </a:rPr>
              <a:t>תא 6000</a:t>
            </a:r>
            <a:endParaRPr lang="en-GB" sz="1200" dirty="0">
              <a:latin typeface="Blender" panose="02020003050405020304" pitchFamily="18" charset="-79"/>
              <a:cs typeface="Blender" panose="02020003050405020304" pitchFamily="18" charset="-79"/>
            </a:endParaRPr>
          </a:p>
        </p:txBody>
      </p:sp>
      <p:sp>
        <p:nvSpPr>
          <p:cNvPr id="52" name="מלבן 51"/>
          <p:cNvSpPr/>
          <p:nvPr/>
        </p:nvSpPr>
        <p:spPr>
          <a:xfrm>
            <a:off x="1254953" y="5428788"/>
            <a:ext cx="9944005" cy="316960"/>
          </a:xfrm>
          <a:prstGeom prst="rect">
            <a:avLst/>
          </a:prstGeom>
          <a:solidFill>
            <a:srgbClr val="0073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he-IL" sz="1200" dirty="0" smtClean="0">
                <a:latin typeface="Blender" panose="02020003050405020304" pitchFamily="18" charset="-79"/>
                <a:cs typeface="Blender" panose="02020003050405020304" pitchFamily="18" charset="-79"/>
              </a:rPr>
              <a:t>תכניות העבודה</a:t>
            </a:r>
            <a:endParaRPr lang="en-GB" sz="1200" dirty="0">
              <a:latin typeface="Blender" panose="02020003050405020304" pitchFamily="18" charset="-79"/>
              <a:cs typeface="Blender" panose="02020003050405020304" pitchFamily="18" charset="-79"/>
            </a:endParaRPr>
          </a:p>
        </p:txBody>
      </p:sp>
      <p:pic>
        <p:nvPicPr>
          <p:cNvPr id="43" name="Picture 2" descr="עיריית תל-אביב-יפו - עמוד הבית"/>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847" y="162849"/>
            <a:ext cx="1106149" cy="608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25932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מלבן 49"/>
          <p:cNvSpPr/>
          <p:nvPr/>
        </p:nvSpPr>
        <p:spPr>
          <a:xfrm>
            <a:off x="6303553" y="362525"/>
            <a:ext cx="5495415" cy="759182"/>
          </a:xfrm>
          <a:prstGeom prst="rect">
            <a:avLst/>
          </a:prstGeom>
        </p:spPr>
        <p:txBody>
          <a:bodyPr wrap="none">
            <a:spAutoFit/>
          </a:bodyPr>
          <a:lstStyle/>
          <a:p>
            <a:pPr algn="r" rtl="1">
              <a:lnSpc>
                <a:spcPts val="5200"/>
              </a:lnSpc>
            </a:pPr>
            <a:r>
              <a:rPr lang="he-IL" sz="3200" b="1" dirty="0" smtClean="0">
                <a:latin typeface="Blender" pitchFamily="18" charset="-79"/>
                <a:ea typeface="Open Sans" panose="020B0606030504020204" pitchFamily="34" charset="0"/>
                <a:cs typeface="Blender" pitchFamily="18" charset="-79"/>
              </a:rPr>
              <a:t>תכנית עבודה להטמעת ה</a:t>
            </a:r>
            <a:r>
              <a:rPr lang="en-GB" sz="3200" b="1" dirty="0" smtClean="0">
                <a:latin typeface="Blender" pitchFamily="18" charset="-79"/>
                <a:ea typeface="Open Sans" panose="020B0606030504020204" pitchFamily="34" charset="0"/>
                <a:cs typeface="Blender" pitchFamily="18" charset="-79"/>
              </a:rPr>
              <a:t>SDGs </a:t>
            </a:r>
            <a:endParaRPr lang="he-IL" sz="3200" b="1" dirty="0" smtClean="0">
              <a:latin typeface="Blender" pitchFamily="18" charset="-79"/>
              <a:ea typeface="Open Sans" panose="020B0606030504020204" pitchFamily="34" charset="0"/>
              <a:cs typeface="Blender" pitchFamily="18" charset="-79"/>
            </a:endParaRPr>
          </a:p>
        </p:txBody>
      </p:sp>
      <p:sp>
        <p:nvSpPr>
          <p:cNvPr id="103" name="מלבן 102"/>
          <p:cNvSpPr/>
          <p:nvPr/>
        </p:nvSpPr>
        <p:spPr>
          <a:xfrm>
            <a:off x="9331061" y="3170327"/>
            <a:ext cx="1877626" cy="46345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lang="he-IL" sz="1200" dirty="0" smtClean="0">
                <a:latin typeface="Blender" panose="02020003050405020304" pitchFamily="18" charset="-79"/>
                <a:cs typeface="Blender" panose="02020003050405020304" pitchFamily="18" charset="-79"/>
              </a:rPr>
              <a:t>איתור וזיהוי </a:t>
            </a:r>
            <a:r>
              <a:rPr lang="he-IL" sz="1200" dirty="0" smtClean="0">
                <a:latin typeface="Blender" panose="02020003050405020304" pitchFamily="18" charset="-79"/>
                <a:cs typeface="Blender" panose="02020003050405020304" pitchFamily="18" charset="-79"/>
              </a:rPr>
              <a:t>פעולות ופערים</a:t>
            </a:r>
            <a:r>
              <a:rPr lang="he-IL" sz="1200" dirty="0" smtClean="0">
                <a:latin typeface="Blender" panose="02020003050405020304" pitchFamily="18" charset="-79"/>
                <a:cs typeface="Blender" panose="02020003050405020304" pitchFamily="18" charset="-79"/>
              </a:rPr>
              <a:t> בקידום </a:t>
            </a:r>
            <a:r>
              <a:rPr lang="he-IL" sz="1200" dirty="0" smtClean="0">
                <a:latin typeface="Blender" panose="02020003050405020304" pitchFamily="18" charset="-79"/>
                <a:cs typeface="Blender" panose="02020003050405020304" pitchFamily="18" charset="-79"/>
              </a:rPr>
              <a:t>היעדים</a:t>
            </a:r>
          </a:p>
        </p:txBody>
      </p:sp>
      <p:sp>
        <p:nvSpPr>
          <p:cNvPr id="3" name="מלבן 2"/>
          <p:cNvSpPr/>
          <p:nvPr/>
        </p:nvSpPr>
        <p:spPr>
          <a:xfrm>
            <a:off x="3273316" y="2048405"/>
            <a:ext cx="1867714" cy="9931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spcAft>
                <a:spcPts val="1000"/>
              </a:spcAft>
            </a:pPr>
            <a:r>
              <a:rPr lang="he-IL" sz="1200" dirty="0">
                <a:latin typeface="Blender" pitchFamily="18" charset="-79"/>
                <a:ea typeface="Open Sans" panose="020B0606030504020204" pitchFamily="34" charset="0"/>
                <a:cs typeface="Blender" pitchFamily="18" charset="-79"/>
              </a:rPr>
              <a:t>קביעת עקרונות ומנגנוני תכנון ליישום היעדים בתחומים של סביבה, חברה וכלכלה ברי קיימא.</a:t>
            </a:r>
            <a:endParaRPr lang="he-IL" sz="1200" b="1" dirty="0">
              <a:latin typeface="Blender" pitchFamily="18" charset="-79"/>
              <a:ea typeface="Open Sans" panose="020B0606030504020204" pitchFamily="34" charset="0"/>
              <a:cs typeface="Blender" pitchFamily="18" charset="-79"/>
            </a:endParaRPr>
          </a:p>
        </p:txBody>
      </p:sp>
      <p:sp>
        <p:nvSpPr>
          <p:cNvPr id="4" name="מלבן 3"/>
          <p:cNvSpPr/>
          <p:nvPr/>
        </p:nvSpPr>
        <p:spPr>
          <a:xfrm>
            <a:off x="5288185" y="1546244"/>
            <a:ext cx="1865243" cy="43319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he-IL" sz="1200" dirty="0" smtClean="0">
                <a:latin typeface="Blender" panose="02020003050405020304" pitchFamily="18" charset="-79"/>
                <a:cs typeface="Blender" panose="02020003050405020304" pitchFamily="18" charset="-79"/>
              </a:rPr>
              <a:t>התאמת החזון והיעדים המקומיים</a:t>
            </a:r>
            <a:endParaRPr lang="en-GB" sz="1200" dirty="0">
              <a:latin typeface="Blender" panose="02020003050405020304" pitchFamily="18" charset="-79"/>
              <a:cs typeface="Blender" panose="02020003050405020304" pitchFamily="18" charset="-79"/>
            </a:endParaRPr>
          </a:p>
        </p:txBody>
      </p:sp>
      <p:sp>
        <p:nvSpPr>
          <p:cNvPr id="5" name="מלבן 4"/>
          <p:cNvSpPr/>
          <p:nvPr/>
        </p:nvSpPr>
        <p:spPr>
          <a:xfrm>
            <a:off x="7303538" y="2038700"/>
            <a:ext cx="1871700" cy="1002899"/>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he-IL" sz="1200" dirty="0" smtClean="0">
                <a:latin typeface="Blender" panose="02020003050405020304" pitchFamily="18" charset="-79"/>
                <a:cs typeface="Blender" panose="02020003050405020304" pitchFamily="18" charset="-79"/>
              </a:rPr>
              <a:t>מפגשים  </a:t>
            </a:r>
            <a:r>
              <a:rPr lang="he-IL" sz="1200" dirty="0">
                <a:latin typeface="Blender" panose="02020003050405020304" pitchFamily="18" charset="-79"/>
                <a:cs typeface="Blender" panose="02020003050405020304" pitchFamily="18" charset="-79"/>
              </a:rPr>
              <a:t>עם </a:t>
            </a:r>
            <a:r>
              <a:rPr lang="he-IL" sz="1200" dirty="0">
                <a:latin typeface="Blender" panose="02020003050405020304" pitchFamily="18" charset="-79"/>
                <a:cs typeface="Blender" panose="02020003050405020304" pitchFamily="18" charset="-79"/>
              </a:rPr>
              <a:t>בעלי עניין עירוניים וחוץ </a:t>
            </a:r>
            <a:r>
              <a:rPr lang="he-IL" sz="1200" dirty="0">
                <a:latin typeface="Blender" panose="02020003050405020304" pitchFamily="18" charset="-79"/>
                <a:cs typeface="Blender" panose="02020003050405020304" pitchFamily="18" charset="-79"/>
              </a:rPr>
              <a:t>עירוניים, בסקטור הציבורי והפרטי ברמה לאומית ובינלאומית.</a:t>
            </a:r>
            <a:endParaRPr lang="en-GB" sz="1200" dirty="0">
              <a:latin typeface="Blender" panose="02020003050405020304" pitchFamily="18" charset="-79"/>
              <a:cs typeface="Blender" panose="02020003050405020304" pitchFamily="18" charset="-79"/>
            </a:endParaRPr>
          </a:p>
        </p:txBody>
      </p:sp>
      <p:sp>
        <p:nvSpPr>
          <p:cNvPr id="6" name="מלבן 5"/>
          <p:cNvSpPr/>
          <p:nvPr/>
        </p:nvSpPr>
        <p:spPr>
          <a:xfrm>
            <a:off x="3273316" y="1546243"/>
            <a:ext cx="1867714" cy="43319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he-IL" sz="1200" dirty="0" smtClean="0">
                <a:latin typeface="Blender" panose="02020003050405020304" pitchFamily="18" charset="-79"/>
                <a:cs typeface="Blender" panose="02020003050405020304" pitchFamily="18" charset="-79"/>
              </a:rPr>
              <a:t>יישום היעדים</a:t>
            </a:r>
            <a:endParaRPr lang="en-GB" sz="1200" dirty="0">
              <a:latin typeface="Blender" panose="02020003050405020304" pitchFamily="18" charset="-79"/>
              <a:cs typeface="Blender" panose="02020003050405020304" pitchFamily="18" charset="-79"/>
            </a:endParaRPr>
          </a:p>
        </p:txBody>
      </p:sp>
      <p:sp>
        <p:nvSpPr>
          <p:cNvPr id="7" name="מלבן 6"/>
          <p:cNvSpPr/>
          <p:nvPr/>
        </p:nvSpPr>
        <p:spPr>
          <a:xfrm>
            <a:off x="7303818" y="1546244"/>
            <a:ext cx="1871443" cy="433197"/>
          </a:xfrm>
          <a:prstGeom prst="rect">
            <a:avLst/>
          </a:prstGeom>
          <a:solidFill>
            <a:srgbClr val="76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he-IL" sz="1200" dirty="0" smtClean="0">
                <a:latin typeface="Blender" panose="02020003050405020304" pitchFamily="18" charset="-79"/>
                <a:cs typeface="Blender" panose="02020003050405020304" pitchFamily="18" charset="-79"/>
              </a:rPr>
              <a:t>מיפוי ושיתוף בעלי עניין</a:t>
            </a:r>
            <a:endParaRPr lang="en-GB" sz="1200" dirty="0">
              <a:latin typeface="Blender" panose="02020003050405020304" pitchFamily="18" charset="-79"/>
              <a:cs typeface="Blender" panose="02020003050405020304" pitchFamily="18" charset="-79"/>
            </a:endParaRPr>
          </a:p>
        </p:txBody>
      </p:sp>
      <p:sp>
        <p:nvSpPr>
          <p:cNvPr id="9" name="מלבן 8"/>
          <p:cNvSpPr/>
          <p:nvPr/>
        </p:nvSpPr>
        <p:spPr>
          <a:xfrm>
            <a:off x="9331060" y="2041912"/>
            <a:ext cx="1867899" cy="299737"/>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he-IL" sz="1200" dirty="0">
                <a:latin typeface="Blender" panose="02020003050405020304" pitchFamily="18" charset="-79"/>
                <a:cs typeface="Blender" panose="02020003050405020304" pitchFamily="18" charset="-79"/>
              </a:rPr>
              <a:t>סקירת ספרות בינלאומית</a:t>
            </a:r>
            <a:endParaRPr lang="en-GB" sz="1200" dirty="0">
              <a:latin typeface="Blender" panose="02020003050405020304" pitchFamily="18" charset="-79"/>
              <a:cs typeface="Blender" panose="02020003050405020304" pitchFamily="18" charset="-79"/>
            </a:endParaRPr>
          </a:p>
        </p:txBody>
      </p:sp>
      <p:sp>
        <p:nvSpPr>
          <p:cNvPr id="10" name="מלבן 9"/>
          <p:cNvSpPr/>
          <p:nvPr/>
        </p:nvSpPr>
        <p:spPr>
          <a:xfrm>
            <a:off x="9331060" y="1546244"/>
            <a:ext cx="1867899" cy="433197"/>
          </a:xfrm>
          <a:prstGeom prst="rect">
            <a:avLst/>
          </a:prstGeom>
          <a:solidFill>
            <a:srgbClr val="76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he-IL" sz="1200" dirty="0" smtClean="0">
                <a:latin typeface="Blender" panose="02020003050405020304" pitchFamily="18" charset="-79"/>
                <a:cs typeface="Blender" panose="02020003050405020304" pitchFamily="18" charset="-79"/>
              </a:rPr>
              <a:t>מיפוי וניתוח </a:t>
            </a:r>
            <a:r>
              <a:rPr lang="en-US" sz="1200" dirty="0" smtClean="0">
                <a:latin typeface="Blender" panose="02020003050405020304" pitchFamily="18" charset="-79"/>
                <a:cs typeface="Blender" panose="02020003050405020304" pitchFamily="18" charset="-79"/>
              </a:rPr>
              <a:t/>
            </a:r>
            <a:br>
              <a:rPr lang="en-US" sz="1200" dirty="0" smtClean="0">
                <a:latin typeface="Blender" panose="02020003050405020304" pitchFamily="18" charset="-79"/>
                <a:cs typeface="Blender" panose="02020003050405020304" pitchFamily="18" charset="-79"/>
              </a:rPr>
            </a:br>
            <a:r>
              <a:rPr lang="he-IL" sz="1200" dirty="0" smtClean="0">
                <a:latin typeface="Blender" panose="02020003050405020304" pitchFamily="18" charset="-79"/>
                <a:cs typeface="Blender" panose="02020003050405020304" pitchFamily="18" charset="-79"/>
              </a:rPr>
              <a:t>מצב קיים</a:t>
            </a:r>
            <a:endParaRPr lang="en-GB" sz="1200" dirty="0">
              <a:latin typeface="Blender" panose="02020003050405020304" pitchFamily="18" charset="-79"/>
              <a:cs typeface="Blender" panose="02020003050405020304" pitchFamily="18" charset="-79"/>
            </a:endParaRPr>
          </a:p>
        </p:txBody>
      </p:sp>
      <p:cxnSp>
        <p:nvCxnSpPr>
          <p:cNvPr id="11" name="מחבר ישר 10"/>
          <p:cNvCxnSpPr/>
          <p:nvPr/>
        </p:nvCxnSpPr>
        <p:spPr>
          <a:xfrm>
            <a:off x="910318" y="5846222"/>
            <a:ext cx="10378589" cy="741"/>
          </a:xfrm>
          <a:prstGeom prst="line">
            <a:avLst/>
          </a:prstGeom>
          <a:ln w="19050">
            <a:solidFill>
              <a:schemeClr val="tx1">
                <a:lumMod val="65000"/>
                <a:lumOff val="35000"/>
              </a:schemeClr>
            </a:solidFill>
            <a:prstDash val="sysDot"/>
            <a:headEnd type="arrow" w="med" len="sm"/>
            <a:tailEnd type="none"/>
          </a:ln>
        </p:spPr>
        <p:style>
          <a:lnRef idx="1">
            <a:schemeClr val="accent1"/>
          </a:lnRef>
          <a:fillRef idx="0">
            <a:schemeClr val="accent1"/>
          </a:fillRef>
          <a:effectRef idx="0">
            <a:schemeClr val="accent1"/>
          </a:effectRef>
          <a:fontRef idx="minor">
            <a:schemeClr val="tx1"/>
          </a:fontRef>
        </p:style>
      </p:cxnSp>
      <p:sp>
        <p:nvSpPr>
          <p:cNvPr id="13" name="מלבן 12"/>
          <p:cNvSpPr/>
          <p:nvPr/>
        </p:nvSpPr>
        <p:spPr>
          <a:xfrm>
            <a:off x="9331060" y="2415299"/>
            <a:ext cx="1877625" cy="6263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lang="he-IL" sz="1200" dirty="0" smtClean="0">
                <a:latin typeface="Blender" panose="02020003050405020304" pitchFamily="18" charset="-79"/>
                <a:cs typeface="Blender" panose="02020003050405020304" pitchFamily="18" charset="-79"/>
              </a:rPr>
              <a:t>בחינת תכניות: התכנית האסטרטגית, עדכון תא 5500, תכניות העבודה</a:t>
            </a:r>
          </a:p>
        </p:txBody>
      </p:sp>
      <p:sp>
        <p:nvSpPr>
          <p:cNvPr id="18" name="מלבן 17"/>
          <p:cNvSpPr/>
          <p:nvPr/>
        </p:nvSpPr>
        <p:spPr>
          <a:xfrm>
            <a:off x="5291896" y="2048405"/>
            <a:ext cx="1859957" cy="9931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spcAft>
                <a:spcPts val="1000"/>
              </a:spcAft>
            </a:pPr>
            <a:r>
              <a:rPr lang="he-IL" sz="1200" dirty="0">
                <a:latin typeface="Blender" pitchFamily="18" charset="-79"/>
                <a:ea typeface="Open Sans" panose="020B0606030504020204" pitchFamily="34" charset="0"/>
                <a:cs typeface="Blender" pitchFamily="18" charset="-79"/>
              </a:rPr>
              <a:t>התאמת היעדים לקונטקסט העירוני הלוקאלי ותוך התייחסות לתכניות עירוניות קיימות ועתידיות.</a:t>
            </a:r>
            <a:endParaRPr lang="he-IL" sz="1200" b="1" dirty="0">
              <a:latin typeface="Blender" pitchFamily="18" charset="-79"/>
              <a:ea typeface="Open Sans" panose="020B0606030504020204" pitchFamily="34" charset="0"/>
              <a:cs typeface="Blender" pitchFamily="18" charset="-79"/>
            </a:endParaRPr>
          </a:p>
        </p:txBody>
      </p:sp>
      <p:sp>
        <p:nvSpPr>
          <p:cNvPr id="28" name="מלבן 27"/>
          <p:cNvSpPr/>
          <p:nvPr/>
        </p:nvSpPr>
        <p:spPr>
          <a:xfrm rot="16200000">
            <a:off x="10768144" y="2140667"/>
            <a:ext cx="1495358" cy="306506"/>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200" dirty="0" smtClean="0">
                <a:solidFill>
                  <a:schemeClr val="tx1">
                    <a:lumMod val="50000"/>
                    <a:lumOff val="50000"/>
                  </a:schemeClr>
                </a:solidFill>
                <a:latin typeface="Blender" panose="02020003050405020304" pitchFamily="18" charset="-79"/>
                <a:cs typeface="Blender" panose="02020003050405020304" pitchFamily="18" charset="-79"/>
              </a:rPr>
              <a:t>פעולות </a:t>
            </a:r>
            <a:endParaRPr lang="en-GB" sz="1200" dirty="0">
              <a:solidFill>
                <a:schemeClr val="tx1">
                  <a:lumMod val="50000"/>
                  <a:lumOff val="50000"/>
                </a:schemeClr>
              </a:solidFill>
              <a:latin typeface="Blender" panose="02020003050405020304" pitchFamily="18" charset="-79"/>
              <a:cs typeface="Blender" panose="02020003050405020304" pitchFamily="18" charset="-79"/>
            </a:endParaRPr>
          </a:p>
        </p:txBody>
      </p:sp>
      <p:sp>
        <p:nvSpPr>
          <p:cNvPr id="31" name="מלבן 30"/>
          <p:cNvSpPr/>
          <p:nvPr/>
        </p:nvSpPr>
        <p:spPr>
          <a:xfrm>
            <a:off x="9333547" y="1233382"/>
            <a:ext cx="1865411" cy="235768"/>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he-IL" sz="1200" dirty="0" smtClean="0">
                <a:solidFill>
                  <a:schemeClr val="tx1">
                    <a:lumMod val="50000"/>
                    <a:lumOff val="50000"/>
                  </a:schemeClr>
                </a:solidFill>
                <a:latin typeface="Blender" panose="02020003050405020304" pitchFamily="18" charset="-79"/>
                <a:cs typeface="Blender" panose="02020003050405020304" pitchFamily="18" charset="-79"/>
              </a:rPr>
              <a:t>שלב 1</a:t>
            </a:r>
            <a:endParaRPr lang="en-GB" sz="1200" dirty="0">
              <a:solidFill>
                <a:schemeClr val="tx1">
                  <a:lumMod val="50000"/>
                  <a:lumOff val="50000"/>
                </a:schemeClr>
              </a:solidFill>
              <a:latin typeface="Blender" panose="02020003050405020304" pitchFamily="18" charset="-79"/>
              <a:cs typeface="Blender" panose="02020003050405020304" pitchFamily="18" charset="-79"/>
            </a:endParaRPr>
          </a:p>
        </p:txBody>
      </p:sp>
      <p:sp>
        <p:nvSpPr>
          <p:cNvPr id="32" name="מלבן 31"/>
          <p:cNvSpPr/>
          <p:nvPr/>
        </p:nvSpPr>
        <p:spPr>
          <a:xfrm>
            <a:off x="7299614" y="1233382"/>
            <a:ext cx="1875622" cy="235768"/>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he-IL" sz="1200" dirty="0" smtClean="0">
                <a:solidFill>
                  <a:schemeClr val="tx1">
                    <a:lumMod val="50000"/>
                    <a:lumOff val="50000"/>
                  </a:schemeClr>
                </a:solidFill>
                <a:latin typeface="Blender" panose="02020003050405020304" pitchFamily="18" charset="-79"/>
                <a:cs typeface="Blender" panose="02020003050405020304" pitchFamily="18" charset="-79"/>
              </a:rPr>
              <a:t>שלב 2</a:t>
            </a:r>
            <a:endParaRPr lang="en-GB" sz="1200" dirty="0">
              <a:solidFill>
                <a:schemeClr val="tx1">
                  <a:lumMod val="50000"/>
                  <a:lumOff val="50000"/>
                </a:schemeClr>
              </a:solidFill>
              <a:latin typeface="Blender" panose="02020003050405020304" pitchFamily="18" charset="-79"/>
              <a:cs typeface="Blender" panose="02020003050405020304" pitchFamily="18" charset="-79"/>
            </a:endParaRPr>
          </a:p>
        </p:txBody>
      </p:sp>
      <p:sp>
        <p:nvSpPr>
          <p:cNvPr id="33" name="מלבן 32"/>
          <p:cNvSpPr/>
          <p:nvPr/>
        </p:nvSpPr>
        <p:spPr>
          <a:xfrm>
            <a:off x="5291897" y="1233382"/>
            <a:ext cx="1861530" cy="235768"/>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he-IL" sz="1200" dirty="0" smtClean="0">
                <a:solidFill>
                  <a:schemeClr val="tx1">
                    <a:lumMod val="50000"/>
                    <a:lumOff val="50000"/>
                  </a:schemeClr>
                </a:solidFill>
                <a:latin typeface="Blender" panose="02020003050405020304" pitchFamily="18" charset="-79"/>
                <a:cs typeface="Blender" panose="02020003050405020304" pitchFamily="18" charset="-79"/>
              </a:rPr>
              <a:t>שלב 3</a:t>
            </a:r>
            <a:endParaRPr lang="en-GB" sz="1200" dirty="0">
              <a:solidFill>
                <a:schemeClr val="tx1">
                  <a:lumMod val="50000"/>
                  <a:lumOff val="50000"/>
                </a:schemeClr>
              </a:solidFill>
              <a:latin typeface="Blender" panose="02020003050405020304" pitchFamily="18" charset="-79"/>
              <a:cs typeface="Blender" panose="02020003050405020304" pitchFamily="18" charset="-79"/>
            </a:endParaRPr>
          </a:p>
        </p:txBody>
      </p:sp>
      <p:sp>
        <p:nvSpPr>
          <p:cNvPr id="37" name="מלבן 36"/>
          <p:cNvSpPr/>
          <p:nvPr/>
        </p:nvSpPr>
        <p:spPr>
          <a:xfrm>
            <a:off x="3270708" y="1233382"/>
            <a:ext cx="1870324" cy="235768"/>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he-IL" sz="1200" dirty="0" smtClean="0">
                <a:solidFill>
                  <a:schemeClr val="tx1">
                    <a:lumMod val="50000"/>
                    <a:lumOff val="50000"/>
                  </a:schemeClr>
                </a:solidFill>
                <a:latin typeface="Blender" panose="02020003050405020304" pitchFamily="18" charset="-79"/>
                <a:cs typeface="Blender" panose="02020003050405020304" pitchFamily="18" charset="-79"/>
              </a:rPr>
              <a:t>שלב 4</a:t>
            </a:r>
            <a:endParaRPr lang="en-GB" sz="1200" dirty="0">
              <a:solidFill>
                <a:schemeClr val="tx1">
                  <a:lumMod val="50000"/>
                  <a:lumOff val="50000"/>
                </a:schemeClr>
              </a:solidFill>
              <a:latin typeface="Blender" panose="02020003050405020304" pitchFamily="18" charset="-79"/>
              <a:cs typeface="Blender" panose="02020003050405020304" pitchFamily="18" charset="-79"/>
            </a:endParaRPr>
          </a:p>
        </p:txBody>
      </p:sp>
      <p:sp>
        <p:nvSpPr>
          <p:cNvPr id="102" name="מלבן 101"/>
          <p:cNvSpPr/>
          <p:nvPr/>
        </p:nvSpPr>
        <p:spPr>
          <a:xfrm rot="16200000">
            <a:off x="10847088" y="3685809"/>
            <a:ext cx="1337471" cy="306506"/>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200" dirty="0" smtClean="0">
                <a:solidFill>
                  <a:schemeClr val="tx1">
                    <a:lumMod val="50000"/>
                    <a:lumOff val="50000"/>
                  </a:schemeClr>
                </a:solidFill>
                <a:latin typeface="Blender" panose="02020003050405020304" pitchFamily="18" charset="-79"/>
                <a:cs typeface="Blender" panose="02020003050405020304" pitchFamily="18" charset="-79"/>
              </a:rPr>
              <a:t>תוצרים אפשריים</a:t>
            </a:r>
            <a:endParaRPr lang="en-GB" sz="1200" dirty="0">
              <a:solidFill>
                <a:schemeClr val="tx1">
                  <a:lumMod val="50000"/>
                  <a:lumOff val="50000"/>
                </a:schemeClr>
              </a:solidFill>
              <a:latin typeface="Blender" panose="02020003050405020304" pitchFamily="18" charset="-79"/>
              <a:cs typeface="Blender" panose="02020003050405020304" pitchFamily="18" charset="-79"/>
            </a:endParaRPr>
          </a:p>
        </p:txBody>
      </p:sp>
      <p:sp>
        <p:nvSpPr>
          <p:cNvPr id="104" name="מלבן 103"/>
          <p:cNvSpPr/>
          <p:nvPr/>
        </p:nvSpPr>
        <p:spPr>
          <a:xfrm>
            <a:off x="5291897" y="3701949"/>
            <a:ext cx="1859957" cy="80584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he-IL" sz="1200" dirty="0" smtClean="0">
                <a:latin typeface="Blender" panose="02020003050405020304" pitchFamily="18" charset="-79"/>
                <a:cs typeface="Blender" panose="02020003050405020304" pitchFamily="18" charset="-79"/>
              </a:rPr>
              <a:t>הגדרה של מספר יעדים, או יעד אחד לקידום ברמה שנתית או דו שנתית</a:t>
            </a:r>
            <a:endParaRPr lang="en-GB" sz="1200" dirty="0">
              <a:latin typeface="Blender" panose="02020003050405020304" pitchFamily="18" charset="-79"/>
              <a:cs typeface="Blender" panose="02020003050405020304" pitchFamily="18" charset="-79"/>
            </a:endParaRPr>
          </a:p>
        </p:txBody>
      </p:sp>
      <p:sp>
        <p:nvSpPr>
          <p:cNvPr id="105" name="מלבן 104"/>
          <p:cNvSpPr/>
          <p:nvPr/>
        </p:nvSpPr>
        <p:spPr>
          <a:xfrm>
            <a:off x="7304055" y="3171213"/>
            <a:ext cx="1865883" cy="46345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lang="he-IL" sz="1200" dirty="0" smtClean="0">
                <a:latin typeface="Blender" panose="02020003050405020304" pitchFamily="18" charset="-79"/>
                <a:cs typeface="Blender" panose="02020003050405020304" pitchFamily="18" charset="-79"/>
              </a:rPr>
              <a:t>זיהוי פוטנציאל לשיתופי פעולה עם בעלי עניין</a:t>
            </a:r>
          </a:p>
        </p:txBody>
      </p:sp>
      <p:sp>
        <p:nvSpPr>
          <p:cNvPr id="114" name="מלבן 113"/>
          <p:cNvSpPr/>
          <p:nvPr/>
        </p:nvSpPr>
        <p:spPr>
          <a:xfrm>
            <a:off x="1251023" y="1546244"/>
            <a:ext cx="1865243" cy="43319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he-IL" sz="1200" dirty="0" smtClean="0">
                <a:latin typeface="Blender" panose="02020003050405020304" pitchFamily="18" charset="-79"/>
                <a:cs typeface="Blender" panose="02020003050405020304" pitchFamily="18" charset="-79"/>
              </a:rPr>
              <a:t>בקרה וניטור</a:t>
            </a:r>
            <a:endParaRPr lang="en-GB" sz="1200" dirty="0">
              <a:latin typeface="Blender" panose="02020003050405020304" pitchFamily="18" charset="-79"/>
              <a:cs typeface="Blender" panose="02020003050405020304" pitchFamily="18" charset="-79"/>
            </a:endParaRPr>
          </a:p>
        </p:txBody>
      </p:sp>
      <p:sp>
        <p:nvSpPr>
          <p:cNvPr id="115" name="מלבן 114"/>
          <p:cNvSpPr/>
          <p:nvPr/>
        </p:nvSpPr>
        <p:spPr>
          <a:xfrm>
            <a:off x="1254734" y="2048405"/>
            <a:ext cx="1859957" cy="9931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spcAft>
                <a:spcPts val="1000"/>
              </a:spcAft>
            </a:pPr>
            <a:r>
              <a:rPr lang="he-IL" sz="1200" dirty="0">
                <a:latin typeface="Blender" pitchFamily="18" charset="-79"/>
                <a:ea typeface="Open Sans" panose="020B0606030504020204" pitchFamily="34" charset="0"/>
                <a:cs typeface="Blender" pitchFamily="18" charset="-79"/>
              </a:rPr>
              <a:t>התאמת היעדים לקונטקסט העירוני הלוקאלי ותוך התייחסות לתכניות עירוניות קיימות ועתידיות.</a:t>
            </a:r>
            <a:endParaRPr lang="he-IL" sz="1200" b="1" dirty="0">
              <a:latin typeface="Blender" pitchFamily="18" charset="-79"/>
              <a:ea typeface="Open Sans" panose="020B0606030504020204" pitchFamily="34" charset="0"/>
              <a:cs typeface="Blender" pitchFamily="18" charset="-79"/>
            </a:endParaRPr>
          </a:p>
        </p:txBody>
      </p:sp>
      <p:sp>
        <p:nvSpPr>
          <p:cNvPr id="116" name="מלבן 115"/>
          <p:cNvSpPr/>
          <p:nvPr/>
        </p:nvSpPr>
        <p:spPr>
          <a:xfrm>
            <a:off x="1254735" y="1233382"/>
            <a:ext cx="1861530" cy="235768"/>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he-IL" sz="1200" dirty="0" smtClean="0">
                <a:solidFill>
                  <a:schemeClr val="tx1">
                    <a:lumMod val="50000"/>
                    <a:lumOff val="50000"/>
                  </a:schemeClr>
                </a:solidFill>
                <a:latin typeface="Blender" panose="02020003050405020304" pitchFamily="18" charset="-79"/>
                <a:cs typeface="Blender" panose="02020003050405020304" pitchFamily="18" charset="-79"/>
              </a:rPr>
              <a:t>שלב 5</a:t>
            </a:r>
            <a:endParaRPr lang="en-GB" sz="1200" dirty="0">
              <a:solidFill>
                <a:schemeClr val="tx1">
                  <a:lumMod val="50000"/>
                  <a:lumOff val="50000"/>
                </a:schemeClr>
              </a:solidFill>
              <a:latin typeface="Blender" panose="02020003050405020304" pitchFamily="18" charset="-79"/>
              <a:cs typeface="Blender" panose="02020003050405020304" pitchFamily="18" charset="-79"/>
            </a:endParaRPr>
          </a:p>
        </p:txBody>
      </p:sp>
      <p:grpSp>
        <p:nvGrpSpPr>
          <p:cNvPr id="12" name="קבוצה 11"/>
          <p:cNvGrpSpPr/>
          <p:nvPr/>
        </p:nvGrpSpPr>
        <p:grpSpPr>
          <a:xfrm>
            <a:off x="3195577" y="1239214"/>
            <a:ext cx="8093330" cy="4604674"/>
            <a:chOff x="2999634" y="1177181"/>
            <a:chExt cx="8093330" cy="4810457"/>
          </a:xfrm>
        </p:grpSpPr>
        <p:cxnSp>
          <p:nvCxnSpPr>
            <p:cNvPr id="2" name="מחבר ישר 1"/>
            <p:cNvCxnSpPr/>
            <p:nvPr/>
          </p:nvCxnSpPr>
          <p:spPr>
            <a:xfrm>
              <a:off x="9047653" y="1177181"/>
              <a:ext cx="0" cy="4810457"/>
            </a:xfrm>
            <a:prstGeom prst="line">
              <a:avLst/>
            </a:prstGeom>
            <a:ln w="19050">
              <a:solidFill>
                <a:schemeClr val="tx1">
                  <a:lumMod val="65000"/>
                  <a:lumOff val="3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39" name="מחבר ישר 38"/>
            <p:cNvCxnSpPr/>
            <p:nvPr/>
          </p:nvCxnSpPr>
          <p:spPr>
            <a:xfrm>
              <a:off x="5020315" y="1177181"/>
              <a:ext cx="0" cy="4810457"/>
            </a:xfrm>
            <a:prstGeom prst="line">
              <a:avLst/>
            </a:prstGeom>
            <a:ln w="19050">
              <a:solidFill>
                <a:schemeClr val="tx1">
                  <a:lumMod val="65000"/>
                  <a:lumOff val="3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0" name="מחבר ישר 39"/>
            <p:cNvCxnSpPr/>
            <p:nvPr/>
          </p:nvCxnSpPr>
          <p:spPr>
            <a:xfrm>
              <a:off x="7036796" y="1177181"/>
              <a:ext cx="0" cy="4810457"/>
            </a:xfrm>
            <a:prstGeom prst="line">
              <a:avLst/>
            </a:prstGeom>
            <a:ln w="19050">
              <a:solidFill>
                <a:schemeClr val="tx1">
                  <a:lumMod val="65000"/>
                  <a:lumOff val="3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1" name="מחבר ישר 40"/>
            <p:cNvCxnSpPr/>
            <p:nvPr/>
          </p:nvCxnSpPr>
          <p:spPr>
            <a:xfrm>
              <a:off x="11092964" y="1177181"/>
              <a:ext cx="0" cy="4810457"/>
            </a:xfrm>
            <a:prstGeom prst="line">
              <a:avLst/>
            </a:prstGeom>
            <a:ln w="19050">
              <a:solidFill>
                <a:schemeClr val="tx1">
                  <a:lumMod val="65000"/>
                  <a:lumOff val="3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18" name="מחבר ישר 117"/>
            <p:cNvCxnSpPr/>
            <p:nvPr/>
          </p:nvCxnSpPr>
          <p:spPr>
            <a:xfrm>
              <a:off x="2999634" y="1177181"/>
              <a:ext cx="0" cy="4810457"/>
            </a:xfrm>
            <a:prstGeom prst="line">
              <a:avLst/>
            </a:prstGeom>
            <a:ln w="19050">
              <a:solidFill>
                <a:schemeClr val="tx1">
                  <a:lumMod val="65000"/>
                  <a:lumOff val="3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121" name="מלבן 120"/>
          <p:cNvSpPr/>
          <p:nvPr/>
        </p:nvSpPr>
        <p:spPr>
          <a:xfrm>
            <a:off x="3281942" y="3171502"/>
            <a:ext cx="1859957" cy="46262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he-IL" sz="1200" dirty="0" smtClean="0">
                <a:latin typeface="Blender" panose="02020003050405020304" pitchFamily="18" charset="-79"/>
                <a:cs typeface="Blender" panose="02020003050405020304" pitchFamily="18" charset="-79"/>
              </a:rPr>
              <a:t>התייחסות ליעדים בניסוח מדיניות ובתכנית העבודה</a:t>
            </a:r>
            <a:endParaRPr lang="en-GB" sz="1200" dirty="0">
              <a:latin typeface="Blender" panose="02020003050405020304" pitchFamily="18" charset="-79"/>
              <a:cs typeface="Blender" panose="02020003050405020304" pitchFamily="18" charset="-79"/>
            </a:endParaRPr>
          </a:p>
        </p:txBody>
      </p:sp>
      <p:sp>
        <p:nvSpPr>
          <p:cNvPr id="122" name="מלבן 121"/>
          <p:cNvSpPr/>
          <p:nvPr/>
        </p:nvSpPr>
        <p:spPr>
          <a:xfrm>
            <a:off x="1254734" y="3168980"/>
            <a:ext cx="1859957" cy="46262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he-IL" sz="1200" dirty="0" smtClean="0">
                <a:latin typeface="Blender" panose="02020003050405020304" pitchFamily="18" charset="-79"/>
                <a:cs typeface="Blender" panose="02020003050405020304" pitchFamily="18" charset="-79"/>
              </a:rPr>
              <a:t>הקמה ותחזוקה של </a:t>
            </a:r>
            <a:r>
              <a:rPr lang="he-IL" sz="1200" dirty="0" err="1" smtClean="0">
                <a:latin typeface="Blender" panose="02020003050405020304" pitchFamily="18" charset="-79"/>
                <a:cs typeface="Blender" panose="02020003050405020304" pitchFamily="18" charset="-79"/>
              </a:rPr>
              <a:t>דשבורד</a:t>
            </a:r>
            <a:r>
              <a:rPr lang="he-IL" sz="1200" dirty="0" smtClean="0">
                <a:latin typeface="Blender" panose="02020003050405020304" pitchFamily="18" charset="-79"/>
                <a:cs typeface="Blender" panose="02020003050405020304" pitchFamily="18" charset="-79"/>
              </a:rPr>
              <a:t> עירוני </a:t>
            </a:r>
            <a:endParaRPr lang="en-GB" sz="1200" dirty="0">
              <a:latin typeface="Blender" panose="02020003050405020304" pitchFamily="18" charset="-79"/>
              <a:cs typeface="Blender" panose="02020003050405020304" pitchFamily="18" charset="-79"/>
            </a:endParaRPr>
          </a:p>
        </p:txBody>
      </p:sp>
      <p:sp>
        <p:nvSpPr>
          <p:cNvPr id="123" name="מלבן 122"/>
          <p:cNvSpPr/>
          <p:nvPr/>
        </p:nvSpPr>
        <p:spPr>
          <a:xfrm>
            <a:off x="1254734" y="3701949"/>
            <a:ext cx="1859957" cy="80584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he-IL" sz="1200" dirty="0" smtClean="0">
                <a:latin typeface="Blender" panose="02020003050405020304" pitchFamily="18" charset="-79"/>
                <a:cs typeface="Blender" panose="02020003050405020304" pitchFamily="18" charset="-79"/>
              </a:rPr>
              <a:t>הקמת מודל עירוני ייעודי כמו:</a:t>
            </a:r>
            <a:r>
              <a:rPr lang="he-IL" sz="1200" dirty="0">
                <a:latin typeface="Blender" panose="02020003050405020304" pitchFamily="18" charset="-79"/>
                <a:cs typeface="Blender" panose="02020003050405020304" pitchFamily="18" charset="-79"/>
              </a:rPr>
              <a:t> </a:t>
            </a:r>
            <a:r>
              <a:rPr lang="he-IL" sz="1200" dirty="0" smtClean="0">
                <a:latin typeface="Blender" panose="02020003050405020304" pitchFamily="18" charset="-79"/>
                <a:cs typeface="Blender" panose="02020003050405020304" pitchFamily="18" charset="-79"/>
              </a:rPr>
              <a:t>וועדת היגוי מייעצת</a:t>
            </a:r>
            <a:endParaRPr lang="en-GB" sz="1200" dirty="0">
              <a:latin typeface="Blender" panose="02020003050405020304" pitchFamily="18" charset="-79"/>
              <a:cs typeface="Blender" panose="02020003050405020304" pitchFamily="18" charset="-79"/>
            </a:endParaRPr>
          </a:p>
        </p:txBody>
      </p:sp>
      <p:sp>
        <p:nvSpPr>
          <p:cNvPr id="124" name="מלבן 123"/>
          <p:cNvSpPr/>
          <p:nvPr/>
        </p:nvSpPr>
        <p:spPr>
          <a:xfrm>
            <a:off x="3281942" y="3692235"/>
            <a:ext cx="1859957" cy="8155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he-IL" sz="1200" dirty="0" smtClean="0">
                <a:latin typeface="Blender" panose="02020003050405020304" pitchFamily="18" charset="-79"/>
                <a:cs typeface="Blender" panose="02020003050405020304" pitchFamily="18" charset="-79"/>
              </a:rPr>
              <a:t>הגשת דו"ח מקומי 2030 ו/או שיתוף פעולה עם המשרד </a:t>
            </a:r>
            <a:r>
              <a:rPr lang="he-IL" sz="1200" dirty="0" err="1" smtClean="0">
                <a:latin typeface="Blender" panose="02020003050405020304" pitchFamily="18" charset="-79"/>
                <a:cs typeface="Blender" panose="02020003050405020304" pitchFamily="18" charset="-79"/>
              </a:rPr>
              <a:t>להגנ"ס</a:t>
            </a:r>
            <a:r>
              <a:rPr lang="he-IL" sz="1200" dirty="0" smtClean="0">
                <a:latin typeface="Blender" panose="02020003050405020304" pitchFamily="18" charset="-79"/>
                <a:cs typeface="Blender" panose="02020003050405020304" pitchFamily="18" charset="-79"/>
              </a:rPr>
              <a:t> בכתיבת הדו"ח הלאומי</a:t>
            </a:r>
            <a:endParaRPr lang="en-GB" sz="1200" dirty="0">
              <a:latin typeface="Blender" panose="02020003050405020304" pitchFamily="18" charset="-79"/>
              <a:cs typeface="Blender" panose="02020003050405020304" pitchFamily="18" charset="-79"/>
            </a:endParaRPr>
          </a:p>
        </p:txBody>
      </p:sp>
      <p:sp>
        <p:nvSpPr>
          <p:cNvPr id="125" name="מלבן 124"/>
          <p:cNvSpPr/>
          <p:nvPr/>
        </p:nvSpPr>
        <p:spPr>
          <a:xfrm>
            <a:off x="5289707" y="3167562"/>
            <a:ext cx="1859957" cy="46403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he-IL" sz="1200" dirty="0" smtClean="0">
                <a:latin typeface="Blender" panose="02020003050405020304" pitchFamily="18" charset="-79"/>
                <a:cs typeface="Blender" panose="02020003050405020304" pitchFamily="18" charset="-79"/>
              </a:rPr>
              <a:t>הגדרת אינדקס </a:t>
            </a:r>
            <a:r>
              <a:rPr lang="en-US" sz="1200" dirty="0" smtClean="0">
                <a:latin typeface="Blender" panose="02020003050405020304" pitchFamily="18" charset="-79"/>
                <a:cs typeface="Blender" panose="02020003050405020304" pitchFamily="18" charset="-79"/>
              </a:rPr>
              <a:t/>
            </a:r>
            <a:br>
              <a:rPr lang="en-US" sz="1200" dirty="0" smtClean="0">
                <a:latin typeface="Blender" panose="02020003050405020304" pitchFamily="18" charset="-79"/>
                <a:cs typeface="Blender" panose="02020003050405020304" pitchFamily="18" charset="-79"/>
              </a:rPr>
            </a:br>
            <a:r>
              <a:rPr lang="he-IL" sz="1200" dirty="0" smtClean="0">
                <a:latin typeface="Blender" panose="02020003050405020304" pitchFamily="18" charset="-79"/>
                <a:cs typeface="Blender" panose="02020003050405020304" pitchFamily="18" charset="-79"/>
              </a:rPr>
              <a:t>תל אביב-יפו</a:t>
            </a:r>
            <a:endParaRPr lang="en-GB" sz="1200" dirty="0">
              <a:latin typeface="Blender" panose="02020003050405020304" pitchFamily="18" charset="-79"/>
              <a:cs typeface="Blender" panose="02020003050405020304" pitchFamily="18" charset="-79"/>
            </a:endParaRPr>
          </a:p>
        </p:txBody>
      </p:sp>
      <p:sp>
        <p:nvSpPr>
          <p:cNvPr id="126" name="מלבן 125"/>
          <p:cNvSpPr/>
          <p:nvPr/>
        </p:nvSpPr>
        <p:spPr>
          <a:xfrm>
            <a:off x="7299615" y="3690088"/>
            <a:ext cx="1870323" cy="81771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he-IL" sz="1200" dirty="0" smtClean="0">
                <a:latin typeface="Blender" panose="02020003050405020304" pitchFamily="18" charset="-79"/>
                <a:cs typeface="Blender" panose="02020003050405020304" pitchFamily="18" charset="-79"/>
              </a:rPr>
              <a:t>קידום מפגשים והשתתפות בקבוצות חשיבה בינלאומיות של האו"ם</a:t>
            </a:r>
            <a:endParaRPr lang="en-GB" sz="1200" dirty="0">
              <a:latin typeface="Blender" panose="02020003050405020304" pitchFamily="18" charset="-79"/>
              <a:cs typeface="Blender" panose="02020003050405020304" pitchFamily="18" charset="-79"/>
            </a:endParaRPr>
          </a:p>
        </p:txBody>
      </p:sp>
      <p:sp>
        <p:nvSpPr>
          <p:cNvPr id="62" name="מלבן 61"/>
          <p:cNvSpPr/>
          <p:nvPr/>
        </p:nvSpPr>
        <p:spPr>
          <a:xfrm rot="16200000">
            <a:off x="10977277" y="5053944"/>
            <a:ext cx="1077101" cy="306506"/>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200" dirty="0" smtClean="0">
                <a:solidFill>
                  <a:schemeClr val="tx1">
                    <a:lumMod val="50000"/>
                    <a:lumOff val="50000"/>
                  </a:schemeClr>
                </a:solidFill>
                <a:latin typeface="Blender" panose="02020003050405020304" pitchFamily="18" charset="-79"/>
                <a:cs typeface="Blender" panose="02020003050405020304" pitchFamily="18" charset="-79"/>
              </a:rPr>
              <a:t>תהליכים</a:t>
            </a:r>
            <a:endParaRPr lang="en-GB" sz="1200" dirty="0">
              <a:solidFill>
                <a:schemeClr val="tx1">
                  <a:lumMod val="50000"/>
                  <a:lumOff val="50000"/>
                </a:schemeClr>
              </a:solidFill>
              <a:latin typeface="Blender" panose="02020003050405020304" pitchFamily="18" charset="-79"/>
              <a:cs typeface="Blender" panose="02020003050405020304" pitchFamily="18" charset="-79"/>
            </a:endParaRPr>
          </a:p>
        </p:txBody>
      </p:sp>
      <p:sp>
        <p:nvSpPr>
          <p:cNvPr id="68" name="מלבן 67"/>
          <p:cNvSpPr/>
          <p:nvPr/>
        </p:nvSpPr>
        <p:spPr>
          <a:xfrm>
            <a:off x="1254953" y="5046809"/>
            <a:ext cx="1857381" cy="316960"/>
          </a:xfrm>
          <a:prstGeom prst="rect">
            <a:avLst/>
          </a:prstGeom>
          <a:solidFill>
            <a:srgbClr val="B7E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he-IL" sz="1200" dirty="0" smtClean="0">
                <a:latin typeface="Blender" panose="02020003050405020304" pitchFamily="18" charset="-79"/>
                <a:cs typeface="Blender" panose="02020003050405020304" pitchFamily="18" charset="-79"/>
              </a:rPr>
              <a:t>עדכון התכנית האסטרטגית</a:t>
            </a:r>
            <a:endParaRPr lang="en-GB" sz="1200" dirty="0">
              <a:latin typeface="Blender" panose="02020003050405020304" pitchFamily="18" charset="-79"/>
              <a:cs typeface="Blender" panose="02020003050405020304" pitchFamily="18" charset="-79"/>
            </a:endParaRPr>
          </a:p>
        </p:txBody>
      </p:sp>
      <p:sp>
        <p:nvSpPr>
          <p:cNvPr id="51" name="מלבן 50"/>
          <p:cNvSpPr/>
          <p:nvPr/>
        </p:nvSpPr>
        <p:spPr>
          <a:xfrm>
            <a:off x="3275800" y="4668647"/>
            <a:ext cx="7932886" cy="316960"/>
          </a:xfrm>
          <a:prstGeom prst="rect">
            <a:avLst/>
          </a:prstGeom>
          <a:solidFill>
            <a:srgbClr val="0073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he-IL" sz="1200" dirty="0" smtClean="0">
                <a:latin typeface="Blender" panose="02020003050405020304" pitchFamily="18" charset="-79"/>
                <a:cs typeface="Blender" panose="02020003050405020304" pitchFamily="18" charset="-79"/>
              </a:rPr>
              <a:t>עדכון תא 5500</a:t>
            </a:r>
            <a:endParaRPr lang="en-GB" sz="1200" dirty="0">
              <a:latin typeface="Blender" panose="02020003050405020304" pitchFamily="18" charset="-79"/>
              <a:cs typeface="Blender" panose="02020003050405020304" pitchFamily="18" charset="-79"/>
            </a:endParaRPr>
          </a:p>
        </p:txBody>
      </p:sp>
      <p:sp>
        <p:nvSpPr>
          <p:cNvPr id="70" name="מלבן 69"/>
          <p:cNvSpPr/>
          <p:nvPr/>
        </p:nvSpPr>
        <p:spPr>
          <a:xfrm>
            <a:off x="1254953" y="4668647"/>
            <a:ext cx="1857381" cy="316960"/>
          </a:xfrm>
          <a:prstGeom prst="rect">
            <a:avLst/>
          </a:prstGeom>
          <a:solidFill>
            <a:srgbClr val="B7E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he-IL" sz="1200" dirty="0" smtClean="0">
                <a:latin typeface="Blender" panose="02020003050405020304" pitchFamily="18" charset="-79"/>
                <a:cs typeface="Blender" panose="02020003050405020304" pitchFamily="18" charset="-79"/>
              </a:rPr>
              <a:t>תא 6000</a:t>
            </a:r>
            <a:endParaRPr lang="en-GB" sz="1200" dirty="0">
              <a:latin typeface="Blender" panose="02020003050405020304" pitchFamily="18" charset="-79"/>
              <a:cs typeface="Blender" panose="02020003050405020304" pitchFamily="18" charset="-79"/>
            </a:endParaRPr>
          </a:p>
        </p:txBody>
      </p:sp>
      <p:sp>
        <p:nvSpPr>
          <p:cNvPr id="52" name="מלבן 51"/>
          <p:cNvSpPr/>
          <p:nvPr/>
        </p:nvSpPr>
        <p:spPr>
          <a:xfrm>
            <a:off x="1254953" y="5428788"/>
            <a:ext cx="9944005" cy="316960"/>
          </a:xfrm>
          <a:prstGeom prst="rect">
            <a:avLst/>
          </a:prstGeom>
          <a:solidFill>
            <a:srgbClr val="0073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he-IL" sz="1200" dirty="0" smtClean="0">
                <a:latin typeface="Blender" panose="02020003050405020304" pitchFamily="18" charset="-79"/>
                <a:cs typeface="Blender" panose="02020003050405020304" pitchFamily="18" charset="-79"/>
              </a:rPr>
              <a:t>תכניות העבודה</a:t>
            </a:r>
            <a:endParaRPr lang="en-GB" sz="1200" dirty="0">
              <a:latin typeface="Blender" panose="02020003050405020304" pitchFamily="18" charset="-79"/>
              <a:cs typeface="Blender" panose="02020003050405020304" pitchFamily="18" charset="-79"/>
            </a:endParaRPr>
          </a:p>
        </p:txBody>
      </p:sp>
      <p:pic>
        <p:nvPicPr>
          <p:cNvPr id="43" name="Picture 2" descr="עיריית תל-אביב-יפו - עמוד הבית"/>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847" y="162849"/>
            <a:ext cx="1106149" cy="608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07160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 name="קבוצה 77"/>
          <p:cNvGrpSpPr/>
          <p:nvPr/>
        </p:nvGrpSpPr>
        <p:grpSpPr>
          <a:xfrm>
            <a:off x="1069704" y="1056729"/>
            <a:ext cx="10052592" cy="4615942"/>
            <a:chOff x="1415480" y="-189360"/>
            <a:chExt cx="10052592" cy="4615942"/>
          </a:xfrm>
        </p:grpSpPr>
        <p:pic>
          <p:nvPicPr>
            <p:cNvPr id="52"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434" r="47214" b="48485"/>
            <a:stretch/>
          </p:blipFill>
          <p:spPr bwMode="auto">
            <a:xfrm>
              <a:off x="1415480" y="-189360"/>
              <a:ext cx="4526556" cy="4615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0425" r="3223" b="48485"/>
            <a:stretch/>
          </p:blipFill>
          <p:spPr bwMode="auto">
            <a:xfrm>
              <a:off x="6185140" y="-189360"/>
              <a:ext cx="4526556" cy="4615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10" descr="יעדי הפיתוח ברי הקיימא של האום - SDG - SUSTAINABLE LOGISTIC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3510" t="33736" r="50000" b="33736"/>
            <a:stretch/>
          </p:blipFill>
          <p:spPr bwMode="auto">
            <a:xfrm>
              <a:off x="10577562" y="1538451"/>
              <a:ext cx="268267" cy="26697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יעדי הפיתוח ברי הקיימא של האום - SDG - SUSTAINABLE LOGISTIC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214" t="33736" r="66296" b="33736"/>
            <a:stretch/>
          </p:blipFill>
          <p:spPr bwMode="auto">
            <a:xfrm>
              <a:off x="10878391" y="1538451"/>
              <a:ext cx="268267" cy="26697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יעדי הפיתוח ברי הקיימא של האום - SDG - SUSTAINABLE LOGISTIC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000" t="33736" r="33510" b="33736"/>
            <a:stretch/>
          </p:blipFill>
          <p:spPr bwMode="auto">
            <a:xfrm>
              <a:off x="5750179" y="1552418"/>
              <a:ext cx="268267" cy="26697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יעדי הפיתוח ברי הקיימא של האום - SDG - SUSTAINABLE LOGISTIC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6101" t="33736" r="17409" b="33736"/>
            <a:stretch/>
          </p:blipFill>
          <p:spPr bwMode="auto">
            <a:xfrm>
              <a:off x="10898973" y="2735891"/>
              <a:ext cx="268267" cy="26697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יעדי הפיתוח ברי הקיימא של האום - SDG - SUSTAINABLE LOGISTIC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2397" t="33736" r="1113" b="33736"/>
            <a:stretch/>
          </p:blipFill>
          <p:spPr bwMode="auto">
            <a:xfrm>
              <a:off x="10594654" y="1829569"/>
              <a:ext cx="268267" cy="26697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descr="יעדי הפיתוח ברי הקיימא של האום - SDG - SUSTAINABLE LOGISTICS"/>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3510" t="2660" r="50000" b="64812"/>
            <a:stretch/>
          </p:blipFill>
          <p:spPr bwMode="auto">
            <a:xfrm>
              <a:off x="10610126" y="3796086"/>
              <a:ext cx="268267" cy="26697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descr="יעדי הפיתוח ברי הקיימא של האום - SDG - SUSTAINABLE LOGISTICS"/>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50000" t="2660" r="33510" b="64812"/>
            <a:stretch/>
          </p:blipFill>
          <p:spPr bwMode="auto">
            <a:xfrm>
              <a:off x="5449349" y="2262526"/>
              <a:ext cx="268267" cy="26697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descr="יעדי הפיתוח ברי הקיימא של האום - SDG - SUSTAINABLE LOGISTICS"/>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6101" t="2660" r="17409" b="64812"/>
            <a:stretch/>
          </p:blipFill>
          <p:spPr bwMode="auto">
            <a:xfrm>
              <a:off x="10898975" y="1829569"/>
              <a:ext cx="268267" cy="26697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0" descr="יעדי הפיתוח ברי הקיימא של האום - SDG - SUSTAINABLE LOGISTICS"/>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5820" t="65715" r="17690" b="1757"/>
            <a:stretch/>
          </p:blipFill>
          <p:spPr bwMode="auto">
            <a:xfrm>
              <a:off x="10600015" y="3302745"/>
              <a:ext cx="268267" cy="26697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0" descr="יעדי הפיתוח ברי הקיימא של האום - SDG - SUSTAINABLE LOGISTIC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214" t="33736" r="66296" b="33736"/>
            <a:stretch/>
          </p:blipFill>
          <p:spPr bwMode="auto">
            <a:xfrm>
              <a:off x="11199805" y="1829569"/>
              <a:ext cx="268267" cy="26697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0" descr="יעדי הפיתוח ברי הקיימא של האום - SDG - SUSTAINABLE LOGISTIC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2397" t="33736" r="1113" b="33736"/>
            <a:stretch/>
          </p:blipFill>
          <p:spPr bwMode="auto">
            <a:xfrm>
              <a:off x="10577562" y="2276872"/>
              <a:ext cx="268267" cy="26697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descr="יעדי הפיתוח ברי הקיימא של האום - SDG - SUSTAINABLE LOGISTIC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214" t="33736" r="66296" b="33736"/>
            <a:stretch/>
          </p:blipFill>
          <p:spPr bwMode="auto">
            <a:xfrm>
              <a:off x="10878393" y="2276872"/>
              <a:ext cx="268267" cy="26697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0" descr="יעדי הפיתוח ברי הקיימא של האום - SDG - SUSTAINABLE LOGISTIC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214" t="33736" r="66296" b="33736"/>
            <a:stretch/>
          </p:blipFill>
          <p:spPr bwMode="auto">
            <a:xfrm>
              <a:off x="11199805" y="2734771"/>
              <a:ext cx="268267" cy="26697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0" descr="יעדי הפיתוח ברי הקיימא של האום - SDG - SUSTAINABLE LOGISTIC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2397" t="33736" r="1113" b="33736"/>
            <a:stretch/>
          </p:blipFill>
          <p:spPr bwMode="auto">
            <a:xfrm>
              <a:off x="10594654" y="2734771"/>
              <a:ext cx="268267" cy="266972"/>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0" descr="יעדי הפיתוח ברי הקיימא של האום - SDG - SUSTAINABLE LOGISTIC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3510" t="33736" r="50000" b="33736"/>
            <a:stretch/>
          </p:blipFill>
          <p:spPr bwMode="auto">
            <a:xfrm>
              <a:off x="10898976" y="3023786"/>
              <a:ext cx="268267" cy="266972"/>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0" descr="יעדי הפיתוח ברי הקיימא של האום - SDG - SUSTAINABLE LOGISTIC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214" t="33736" r="66296" b="33736"/>
            <a:stretch/>
          </p:blipFill>
          <p:spPr bwMode="auto">
            <a:xfrm>
              <a:off x="11199805" y="3023786"/>
              <a:ext cx="268267" cy="266972"/>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0" descr="יעדי הפיתוח ברי הקיימא של האום - SDG - SUSTAINABLE LOGISTIC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2397" t="33736" r="1113" b="33736"/>
            <a:stretch/>
          </p:blipFill>
          <p:spPr bwMode="auto">
            <a:xfrm>
              <a:off x="10594654" y="3023786"/>
              <a:ext cx="268267" cy="266972"/>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0" descr="יעדי הפיתוח ברי הקיימא של האום - SDG - SUSTAINABLE LOGISTIC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3510" t="33736" r="50000" b="33736"/>
            <a:stretch/>
          </p:blipFill>
          <p:spPr bwMode="auto">
            <a:xfrm>
              <a:off x="10900843" y="3300936"/>
              <a:ext cx="268267" cy="266972"/>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0" descr="יעדי הפיתוח ברי הקיימא של האום - SDG - SUSTAINABLE LOGISTIC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6101" t="33736" r="17409" b="33736"/>
            <a:stretch/>
          </p:blipFill>
          <p:spPr bwMode="auto">
            <a:xfrm>
              <a:off x="10910953" y="3789288"/>
              <a:ext cx="268267" cy="266972"/>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0" descr="יעדי הפיתוח ברי הקיימא של האום - SDG - SUSTAINABLE LOGISTIC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6101" t="33736" r="17409" b="33736"/>
            <a:stretch/>
          </p:blipFill>
          <p:spPr bwMode="auto">
            <a:xfrm>
              <a:off x="5445856" y="1266266"/>
              <a:ext cx="268267" cy="266972"/>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0" descr="יעדי הפיתוח ברי הקיימא של האום - SDG - SUSTAINABLE LOGISTIC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6101" t="33736" r="17409" b="33736"/>
            <a:stretch/>
          </p:blipFill>
          <p:spPr bwMode="auto">
            <a:xfrm>
              <a:off x="5449347" y="1557547"/>
              <a:ext cx="268267" cy="266972"/>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0" descr="יעדי הפיתוח ברי הקיימא של האום - SDG - SUSTAINABLE LOGISTIC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000" t="33736" r="33510" b="33736"/>
            <a:stretch/>
          </p:blipFill>
          <p:spPr bwMode="auto">
            <a:xfrm>
              <a:off x="5750179" y="1857454"/>
              <a:ext cx="268267" cy="26697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0" descr="יעדי הפיתוח ברי הקיימא של האום - SDG - SUSTAINABLE LOGISTICS"/>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6101" t="2660" r="17409" b="64812"/>
            <a:stretch/>
          </p:blipFill>
          <p:spPr bwMode="auto">
            <a:xfrm>
              <a:off x="5449349" y="1857454"/>
              <a:ext cx="268267" cy="266972"/>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0" descr="יעדי הפיתוח ברי הקיימא של האום - SDG - SUSTAINABLE LOGISTIC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000" t="33736" r="33510" b="33736"/>
            <a:stretch/>
          </p:blipFill>
          <p:spPr bwMode="auto">
            <a:xfrm>
              <a:off x="5750179" y="2255702"/>
              <a:ext cx="268267" cy="266972"/>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0" descr="יעדי הפיתוח ברי הקיימא של האום - SDG - SUSTAINABLE LOGISTIC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6101" t="33736" r="17409" b="33736"/>
            <a:stretch/>
          </p:blipFill>
          <p:spPr bwMode="auto">
            <a:xfrm>
              <a:off x="6051006" y="2255702"/>
              <a:ext cx="268267" cy="266972"/>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0" descr="יעדי הפיתוח ברי הקיימא של האום - SDG - SUSTAINABLE LOGISTIC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000" t="33736" r="33510" b="33736"/>
            <a:stretch/>
          </p:blipFill>
          <p:spPr bwMode="auto">
            <a:xfrm>
              <a:off x="5445855" y="2538916"/>
              <a:ext cx="268267" cy="266972"/>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0" descr="יעדי הפיתוח ברי הקיימא של האום - SDG - SUSTAINABLE LOGISTIC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6101" t="33736" r="17409" b="33736"/>
            <a:stretch/>
          </p:blipFill>
          <p:spPr bwMode="auto">
            <a:xfrm>
              <a:off x="5445856" y="2809696"/>
              <a:ext cx="268267" cy="266972"/>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0" descr="יעדי הפיתוח ברי הקיימא של האום - SDG - SUSTAINABLE LOGISTIC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6101" t="33736" r="17409" b="33736"/>
            <a:stretch/>
          </p:blipFill>
          <p:spPr bwMode="auto">
            <a:xfrm>
              <a:off x="5445856" y="3097728"/>
              <a:ext cx="268267" cy="266972"/>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0" descr="יעדי הפיתוח ברי הקיימא של האום - SDG - SUSTAINABLE LOGISTICS"/>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5820" t="65715" r="17690" b="1757"/>
            <a:stretch/>
          </p:blipFill>
          <p:spPr bwMode="auto">
            <a:xfrm>
              <a:off x="5750179" y="3093027"/>
              <a:ext cx="268267" cy="266972"/>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10" descr="יעדי הפיתוח ברי הקיימא של האום - SDG - SUSTAINABLE LOGISTIC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6101" t="33736" r="17409" b="33736"/>
            <a:stretch/>
          </p:blipFill>
          <p:spPr bwMode="auto">
            <a:xfrm>
              <a:off x="5452938" y="3390242"/>
              <a:ext cx="268267" cy="266972"/>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10" descr="יעדי הפיתוח ברי הקיימא של האום - SDG - SUSTAINABLE LOGISTIC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6101" t="33736" r="17409" b="33736"/>
            <a:stretch/>
          </p:blipFill>
          <p:spPr bwMode="auto">
            <a:xfrm>
              <a:off x="5754552" y="3768678"/>
              <a:ext cx="268267" cy="266972"/>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10" descr="יעדי הפיתוח ברי הקיימא של האום - SDG - SUSTAINABLE LOGISTICS"/>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3510" t="2660" r="50000" b="64812"/>
            <a:stretch/>
          </p:blipFill>
          <p:spPr bwMode="auto">
            <a:xfrm>
              <a:off x="5445854" y="3768678"/>
              <a:ext cx="268267" cy="266972"/>
            </a:xfrm>
            <a:prstGeom prst="rect">
              <a:avLst/>
            </a:prstGeom>
            <a:noFill/>
            <a:extLst>
              <a:ext uri="{909E8E84-426E-40DD-AFC4-6F175D3DCCD1}">
                <a14:hiddenFill xmlns:a14="http://schemas.microsoft.com/office/drawing/2010/main">
                  <a:solidFill>
                    <a:srgbClr val="FFFFFF"/>
                  </a:solidFill>
                </a14:hiddenFill>
              </a:ext>
            </a:extLst>
          </p:spPr>
        </p:pic>
      </p:grpSp>
      <p:sp>
        <p:nvSpPr>
          <p:cNvPr id="107" name="מלבן 106"/>
          <p:cNvSpPr/>
          <p:nvPr/>
        </p:nvSpPr>
        <p:spPr>
          <a:xfrm>
            <a:off x="6627359" y="362525"/>
            <a:ext cx="5171609" cy="696216"/>
          </a:xfrm>
          <a:prstGeom prst="rect">
            <a:avLst/>
          </a:prstGeom>
        </p:spPr>
        <p:txBody>
          <a:bodyPr wrap="none">
            <a:spAutoFit/>
          </a:bodyPr>
          <a:lstStyle/>
          <a:p>
            <a:pPr algn="r" rtl="1">
              <a:lnSpc>
                <a:spcPts val="5200"/>
              </a:lnSpc>
            </a:pPr>
            <a:r>
              <a:rPr lang="he-IL" sz="3200" b="1" dirty="0" smtClean="0">
                <a:latin typeface="Blender" pitchFamily="18" charset="-79"/>
                <a:ea typeface="Open Sans" panose="020B0606030504020204" pitchFamily="34" charset="0"/>
                <a:cs typeface="Blender" pitchFamily="18" charset="-79"/>
              </a:rPr>
              <a:t>ה</a:t>
            </a:r>
            <a:r>
              <a:rPr lang="en-US" sz="3200" b="1" dirty="0" smtClean="0">
                <a:latin typeface="Blender" pitchFamily="18" charset="-79"/>
                <a:ea typeface="Open Sans" panose="020B0606030504020204" pitchFamily="34" charset="0"/>
                <a:cs typeface="Blender" pitchFamily="18" charset="-79"/>
              </a:rPr>
              <a:t>SDGs</a:t>
            </a:r>
            <a:r>
              <a:rPr lang="he-IL" sz="3200" b="1" dirty="0" smtClean="0">
                <a:latin typeface="Blender" pitchFamily="18" charset="-79"/>
                <a:ea typeface="Open Sans" panose="020B0606030504020204" pitchFamily="34" charset="0"/>
                <a:cs typeface="Blender" pitchFamily="18" charset="-79"/>
              </a:rPr>
              <a:t> והתכנית </a:t>
            </a:r>
            <a:r>
              <a:rPr lang="he-IL" sz="3200" b="1" dirty="0" smtClean="0">
                <a:latin typeface="Blender" pitchFamily="18" charset="-79"/>
                <a:ea typeface="Open Sans" panose="020B0606030504020204" pitchFamily="34" charset="0"/>
                <a:cs typeface="Blender" pitchFamily="18" charset="-79"/>
              </a:rPr>
              <a:t>האסטרטגית </a:t>
            </a:r>
          </a:p>
        </p:txBody>
      </p:sp>
      <p:sp>
        <p:nvSpPr>
          <p:cNvPr id="110" name="מלבן 109"/>
          <p:cNvSpPr/>
          <p:nvPr/>
        </p:nvSpPr>
        <p:spPr>
          <a:xfrm>
            <a:off x="0" y="6526924"/>
            <a:ext cx="2443277" cy="344586"/>
          </a:xfrm>
          <a:prstGeom prst="rect">
            <a:avLst/>
          </a:prstGeom>
          <a:solidFill>
            <a:srgbClr val="76757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200" dirty="0" smtClean="0">
                <a:latin typeface="Blender" panose="02020003050405020304" pitchFamily="18" charset="-79"/>
                <a:cs typeface="Blender" panose="02020003050405020304" pitchFamily="18" charset="-79"/>
              </a:rPr>
              <a:t>מיפוי וניתוח מצב קיים</a:t>
            </a:r>
            <a:endParaRPr lang="en-GB" sz="1200" dirty="0">
              <a:latin typeface="Blender" panose="02020003050405020304" pitchFamily="18" charset="-79"/>
              <a:cs typeface="Blender" panose="02020003050405020304" pitchFamily="18" charset="-79"/>
            </a:endParaRPr>
          </a:p>
        </p:txBody>
      </p:sp>
      <p:sp>
        <p:nvSpPr>
          <p:cNvPr id="111" name="מלבן 110"/>
          <p:cNvSpPr/>
          <p:nvPr/>
        </p:nvSpPr>
        <p:spPr>
          <a:xfrm>
            <a:off x="2443277" y="6526924"/>
            <a:ext cx="2432639" cy="344586"/>
          </a:xfrm>
          <a:prstGeom prst="rect">
            <a:avLst/>
          </a:prstGeo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200" dirty="0" smtClean="0">
                <a:latin typeface="Blender" panose="02020003050405020304" pitchFamily="18" charset="-79"/>
                <a:cs typeface="Blender" panose="02020003050405020304" pitchFamily="18" charset="-79"/>
              </a:rPr>
              <a:t>מיפוי ושיתוף בעלי עניין</a:t>
            </a:r>
            <a:endParaRPr lang="en-GB" sz="1200" dirty="0">
              <a:latin typeface="Blender" panose="02020003050405020304" pitchFamily="18" charset="-79"/>
              <a:cs typeface="Blender" panose="02020003050405020304" pitchFamily="18" charset="-79"/>
            </a:endParaRPr>
          </a:p>
        </p:txBody>
      </p:sp>
      <p:sp>
        <p:nvSpPr>
          <p:cNvPr id="112" name="מלבן 111"/>
          <p:cNvSpPr/>
          <p:nvPr/>
        </p:nvSpPr>
        <p:spPr>
          <a:xfrm>
            <a:off x="4875826" y="6526924"/>
            <a:ext cx="2444000" cy="344586"/>
          </a:xfrm>
          <a:prstGeom prst="rect">
            <a:avLst/>
          </a:prstGeo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200" dirty="0">
                <a:latin typeface="Blender" panose="02020003050405020304" pitchFamily="18" charset="-79"/>
                <a:cs typeface="Blender" panose="02020003050405020304" pitchFamily="18" charset="-79"/>
              </a:rPr>
              <a:t>התאמת החזון והיעדים המקומיים</a:t>
            </a:r>
            <a:endParaRPr lang="en-GB" sz="1200" dirty="0">
              <a:latin typeface="Blender" panose="02020003050405020304" pitchFamily="18" charset="-79"/>
              <a:cs typeface="Blender" panose="02020003050405020304" pitchFamily="18" charset="-79"/>
            </a:endParaRPr>
          </a:p>
        </p:txBody>
      </p:sp>
      <p:sp>
        <p:nvSpPr>
          <p:cNvPr id="113" name="מלבן 112"/>
          <p:cNvSpPr/>
          <p:nvPr/>
        </p:nvSpPr>
        <p:spPr>
          <a:xfrm>
            <a:off x="9748722" y="6526924"/>
            <a:ext cx="2457908" cy="344586"/>
          </a:xfrm>
          <a:prstGeom prst="rect">
            <a:avLst/>
          </a:prstGeo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200" dirty="0" smtClean="0">
                <a:latin typeface="Blender" panose="02020003050405020304" pitchFamily="18" charset="-79"/>
                <a:cs typeface="Blender" panose="02020003050405020304" pitchFamily="18" charset="-79"/>
              </a:rPr>
              <a:t>בקרה וניטור</a:t>
            </a:r>
            <a:endParaRPr lang="en-GB" sz="1200" dirty="0">
              <a:latin typeface="Blender" panose="02020003050405020304" pitchFamily="18" charset="-79"/>
              <a:cs typeface="Blender" panose="02020003050405020304" pitchFamily="18" charset="-79"/>
            </a:endParaRPr>
          </a:p>
        </p:txBody>
      </p:sp>
      <p:cxnSp>
        <p:nvCxnSpPr>
          <p:cNvPr id="114" name="מחבר ישר 113"/>
          <p:cNvCxnSpPr/>
          <p:nvPr/>
        </p:nvCxnSpPr>
        <p:spPr>
          <a:xfrm>
            <a:off x="4876958" y="6526924"/>
            <a:ext cx="0" cy="331076"/>
          </a:xfrm>
          <a:prstGeom prst="line">
            <a:avLst/>
          </a:prstGeom>
          <a:ln w="6350">
            <a:solidFill>
              <a:srgbClr val="767575"/>
            </a:solidFill>
            <a:prstDash val="dash"/>
          </a:ln>
        </p:spPr>
        <p:style>
          <a:lnRef idx="1">
            <a:schemeClr val="accent1"/>
          </a:lnRef>
          <a:fillRef idx="0">
            <a:schemeClr val="accent1"/>
          </a:fillRef>
          <a:effectRef idx="0">
            <a:schemeClr val="accent1"/>
          </a:effectRef>
          <a:fontRef idx="minor">
            <a:schemeClr val="tx1"/>
          </a:fontRef>
        </p:style>
      </p:cxnSp>
      <p:sp>
        <p:nvSpPr>
          <p:cNvPr id="115" name="מלבן 114"/>
          <p:cNvSpPr/>
          <p:nvPr/>
        </p:nvSpPr>
        <p:spPr>
          <a:xfrm>
            <a:off x="7320498" y="6526924"/>
            <a:ext cx="2428223" cy="344586"/>
          </a:xfrm>
          <a:prstGeom prst="rect">
            <a:avLst/>
          </a:prstGeo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200" dirty="0" smtClean="0">
                <a:latin typeface="Blender" panose="02020003050405020304" pitchFamily="18" charset="-79"/>
                <a:cs typeface="Blender" panose="02020003050405020304" pitchFamily="18" charset="-79"/>
              </a:rPr>
              <a:t>יישום היעדים</a:t>
            </a:r>
            <a:endParaRPr lang="en-GB" sz="1200" dirty="0">
              <a:latin typeface="Blender" panose="02020003050405020304" pitchFamily="18" charset="-79"/>
              <a:cs typeface="Blender" panose="02020003050405020304" pitchFamily="18" charset="-79"/>
            </a:endParaRPr>
          </a:p>
        </p:txBody>
      </p:sp>
      <p:cxnSp>
        <p:nvCxnSpPr>
          <p:cNvPr id="116" name="מחבר ישר 115"/>
          <p:cNvCxnSpPr/>
          <p:nvPr/>
        </p:nvCxnSpPr>
        <p:spPr>
          <a:xfrm>
            <a:off x="7320162" y="6526924"/>
            <a:ext cx="0" cy="344586"/>
          </a:xfrm>
          <a:prstGeom prst="line">
            <a:avLst/>
          </a:prstGeom>
          <a:ln w="6350">
            <a:solidFill>
              <a:srgbClr val="767575"/>
            </a:solidFill>
            <a:prstDash val="dash"/>
          </a:ln>
        </p:spPr>
        <p:style>
          <a:lnRef idx="1">
            <a:schemeClr val="accent1"/>
          </a:lnRef>
          <a:fillRef idx="0">
            <a:schemeClr val="accent1"/>
          </a:fillRef>
          <a:effectRef idx="0">
            <a:schemeClr val="accent1"/>
          </a:effectRef>
          <a:fontRef idx="minor">
            <a:schemeClr val="tx1"/>
          </a:fontRef>
        </p:style>
      </p:cxnSp>
      <p:cxnSp>
        <p:nvCxnSpPr>
          <p:cNvPr id="117" name="מחבר ישר 116"/>
          <p:cNvCxnSpPr/>
          <p:nvPr/>
        </p:nvCxnSpPr>
        <p:spPr>
          <a:xfrm>
            <a:off x="9748808" y="6526924"/>
            <a:ext cx="0" cy="344586"/>
          </a:xfrm>
          <a:prstGeom prst="line">
            <a:avLst/>
          </a:prstGeom>
          <a:ln w="6350">
            <a:solidFill>
              <a:srgbClr val="767575"/>
            </a:solidFill>
            <a:prstDash val="dash"/>
          </a:ln>
        </p:spPr>
        <p:style>
          <a:lnRef idx="1">
            <a:schemeClr val="accent1"/>
          </a:lnRef>
          <a:fillRef idx="0">
            <a:schemeClr val="accent1"/>
          </a:fillRef>
          <a:effectRef idx="0">
            <a:schemeClr val="accent1"/>
          </a:effectRef>
          <a:fontRef idx="minor">
            <a:schemeClr val="tx1"/>
          </a:fontRef>
        </p:style>
      </p:cxnSp>
      <p:cxnSp>
        <p:nvCxnSpPr>
          <p:cNvPr id="118" name="מחבר ישר 117"/>
          <p:cNvCxnSpPr/>
          <p:nvPr/>
        </p:nvCxnSpPr>
        <p:spPr>
          <a:xfrm>
            <a:off x="2432994" y="6526924"/>
            <a:ext cx="0" cy="331076"/>
          </a:xfrm>
          <a:prstGeom prst="line">
            <a:avLst/>
          </a:prstGeom>
          <a:ln w="6350">
            <a:solidFill>
              <a:srgbClr val="767575"/>
            </a:solidFill>
            <a:prstDash val="dash"/>
          </a:ln>
        </p:spPr>
        <p:style>
          <a:lnRef idx="1">
            <a:schemeClr val="accent1"/>
          </a:lnRef>
          <a:fillRef idx="0">
            <a:schemeClr val="accent1"/>
          </a:fillRef>
          <a:effectRef idx="0">
            <a:schemeClr val="accent1"/>
          </a:effectRef>
          <a:fontRef idx="minor">
            <a:schemeClr val="tx1"/>
          </a:fontRef>
        </p:style>
      </p:cxnSp>
      <p:pic>
        <p:nvPicPr>
          <p:cNvPr id="50" name="Picture 2" descr="עיריית תל-אביב-יפו - עמוד הבית"/>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4847" y="162849"/>
            <a:ext cx="1106149" cy="608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50043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קבוצה 1"/>
          <p:cNvGrpSpPr/>
          <p:nvPr/>
        </p:nvGrpSpPr>
        <p:grpSpPr>
          <a:xfrm>
            <a:off x="1026353" y="1080916"/>
            <a:ext cx="9780792" cy="4615942"/>
            <a:chOff x="1386452" y="4700498"/>
            <a:chExt cx="9780792" cy="4615942"/>
          </a:xfrm>
        </p:grpSpPr>
        <p:pic>
          <p:nvPicPr>
            <p:cNvPr id="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179" t="48485" r="47702"/>
            <a:stretch/>
          </p:blipFill>
          <p:spPr bwMode="auto">
            <a:xfrm>
              <a:off x="1386452" y="4700498"/>
              <a:ext cx="4503749" cy="4615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3881" t="48485"/>
            <a:stretch/>
          </p:blipFill>
          <p:spPr bwMode="auto">
            <a:xfrm>
              <a:off x="6524573" y="4700498"/>
              <a:ext cx="4503749" cy="4615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10" descr="יעדי הפיתוח ברי הקיימא של האום - SDG - SUSTAINABLE LOGISTIC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03" t="33736" r="82707" b="33736"/>
            <a:stretch/>
          </p:blipFill>
          <p:spPr bwMode="auto">
            <a:xfrm>
              <a:off x="5444850" y="8751047"/>
              <a:ext cx="268267" cy="2669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יעדי הפיתוח ברי הקיימא של האום - SDG - SUSTAINABLE LOGISTICS"/>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03" t="65715" r="82707" b="1757"/>
            <a:stretch/>
          </p:blipFill>
          <p:spPr bwMode="auto">
            <a:xfrm>
              <a:off x="10885201" y="8109520"/>
              <a:ext cx="268267" cy="26697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יעדי הפיתוח ברי הקיימא של האום - SDG - SUSTAINABLE LOGISTICS"/>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7299" t="65715" r="66211" b="1757"/>
            <a:stretch/>
          </p:blipFill>
          <p:spPr bwMode="auto">
            <a:xfrm>
              <a:off x="5749173" y="7485930"/>
              <a:ext cx="268267" cy="26697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יעדי הפיתוח ברי הקיימא של האום - SDG - SUSTAINABLE LOGISTICS"/>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3510" t="65715" r="50000" b="1757"/>
            <a:stretch/>
          </p:blipFill>
          <p:spPr bwMode="auto">
            <a:xfrm>
              <a:off x="5744908" y="7771400"/>
              <a:ext cx="268267" cy="26697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יעדי הפיתוח ברי הקיימא של האום - SDG - SUSTAINABLE LOGISTIC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6101" t="33736" r="17409" b="33736"/>
            <a:stretch/>
          </p:blipFill>
          <p:spPr bwMode="auto">
            <a:xfrm>
              <a:off x="10594654" y="6373809"/>
              <a:ext cx="268267" cy="26697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יעדי הפיתוח ברי הקיימא של האום - SDG - SUSTAINABLE LOGISTICS"/>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5820" t="65715" r="17690" b="1757"/>
            <a:stretch/>
          </p:blipFill>
          <p:spPr bwMode="auto">
            <a:xfrm>
              <a:off x="10898977" y="6377444"/>
              <a:ext cx="268267" cy="26697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יעדי הפיתוח ברי הקיימא של האום - SDG - SUSTAINABLE LOGISTIC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6101" t="33736" r="17409" b="33736"/>
            <a:stretch/>
          </p:blipFill>
          <p:spPr bwMode="auto">
            <a:xfrm>
              <a:off x="10594654" y="7101408"/>
              <a:ext cx="268267" cy="26697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יעדי הפיתוח ברי הקיימא של האום - SDG - SUSTAINABLE LOGISTIC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6101" t="33736" r="17409" b="33736"/>
            <a:stretch/>
          </p:blipFill>
          <p:spPr bwMode="auto">
            <a:xfrm>
              <a:off x="10594654" y="7389440"/>
              <a:ext cx="268267" cy="26697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יעדי הפיתוח ברי הקיימא של האום - SDG - SUSTAINABLE LOGISTIC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6101" t="33736" r="17409" b="33736"/>
            <a:stretch/>
          </p:blipFill>
          <p:spPr bwMode="auto">
            <a:xfrm>
              <a:off x="10594654" y="7677472"/>
              <a:ext cx="268267" cy="26697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יעדי הפיתוח ברי הקיימא של האום - SDG - SUSTAINABLE LOGISTICS"/>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5820" t="65715" r="17690" b="1757"/>
            <a:stretch/>
          </p:blipFill>
          <p:spPr bwMode="auto">
            <a:xfrm>
              <a:off x="10898977" y="7681107"/>
              <a:ext cx="268267" cy="26697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descr="יעדי הפיתוח ברי הקיימא של האום - SDG - SUSTAINABLE LOGISTIC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6101" t="33736" r="17409" b="33736"/>
            <a:stretch/>
          </p:blipFill>
          <p:spPr bwMode="auto">
            <a:xfrm>
              <a:off x="10594654" y="8109520"/>
              <a:ext cx="268267" cy="26697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0" descr="יעדי הפיתוח ברי הקיימא של האום - SDG - SUSTAINABLE LOGISTIC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6101" t="33736" r="17409" b="33736"/>
            <a:stretch/>
          </p:blipFill>
          <p:spPr bwMode="auto">
            <a:xfrm>
              <a:off x="10594654" y="8397552"/>
              <a:ext cx="268267" cy="26697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descr="יעדי הפיתוח ברי הקיימא של האום - SDG - SUSTAINABLE LOGISTIC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6101" t="33736" r="17409" b="33736"/>
            <a:stretch/>
          </p:blipFill>
          <p:spPr bwMode="auto">
            <a:xfrm>
              <a:off x="5444851" y="6095860"/>
              <a:ext cx="268267" cy="26697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descr="יעדי הפיתוח ברי הקיימא של האום - SDG - SUSTAINABLE LOGISTICS"/>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5820" t="65715" r="17690" b="1757"/>
            <a:stretch/>
          </p:blipFill>
          <p:spPr bwMode="auto">
            <a:xfrm>
              <a:off x="5749174" y="6099495"/>
              <a:ext cx="268267" cy="26697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descr="יעדי הפיתוח ברי הקיימא של האום - SDG - SUSTAINABLE LOGISTIC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6101" t="33736" r="17409" b="33736"/>
            <a:stretch/>
          </p:blipFill>
          <p:spPr bwMode="auto">
            <a:xfrm>
              <a:off x="5444851" y="6366814"/>
              <a:ext cx="268267" cy="26697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יעדי הפיתוח ברי הקיימא של האום - SDG - SUSTAINABLE LOGISTIC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6101" t="33736" r="17409" b="33736"/>
            <a:stretch/>
          </p:blipFill>
          <p:spPr bwMode="auto">
            <a:xfrm>
              <a:off x="5444851" y="6640332"/>
              <a:ext cx="268267" cy="26697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יעדי הפיתוח ברי הקיימא של האום - SDG - SUSTAINABLE LOGISTIC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6101" t="33736" r="17409" b="33736"/>
            <a:stretch/>
          </p:blipFill>
          <p:spPr bwMode="auto">
            <a:xfrm>
              <a:off x="5444851" y="6928364"/>
              <a:ext cx="268267" cy="26697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0" descr="יעדי הפיתוח ברי הקיימא של האום - SDG - SUSTAINABLE LOGISTIC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6101" t="33736" r="17409" b="33736"/>
            <a:stretch/>
          </p:blipFill>
          <p:spPr bwMode="auto">
            <a:xfrm>
              <a:off x="5444851" y="7202444"/>
              <a:ext cx="268267" cy="26697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0" descr="יעדי הפיתוח ברי הקיימא של האום - SDG - SUSTAINABLE LOGISTIC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6101" t="33736" r="17409" b="33736"/>
            <a:stretch/>
          </p:blipFill>
          <p:spPr bwMode="auto">
            <a:xfrm>
              <a:off x="5444851" y="7489914"/>
              <a:ext cx="268267" cy="26697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0" descr="יעדי הפיתוח ברי הקיימא של האום - SDG - SUSTAINABLE LOGISTIC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6101" t="33736" r="17409" b="33736"/>
            <a:stretch/>
          </p:blipFill>
          <p:spPr bwMode="auto">
            <a:xfrm>
              <a:off x="5444851" y="7763994"/>
              <a:ext cx="268267" cy="26697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0" descr="יעדי הפיתוח ברי הקיימא של האום - SDG - SUSTAINABLE LOGISTIC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6101" t="33736" r="17409" b="33736"/>
            <a:stretch/>
          </p:blipFill>
          <p:spPr bwMode="auto">
            <a:xfrm>
              <a:off x="5449349" y="8051464"/>
              <a:ext cx="268267" cy="26697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0" descr="יעדי הפיתוח ברי הקיימא של האום - SDG - SUSTAINABLE LOGISTICS"/>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3510" t="2660" r="50000" b="64812"/>
            <a:stretch/>
          </p:blipFill>
          <p:spPr bwMode="auto">
            <a:xfrm>
              <a:off x="5742092" y="8051777"/>
              <a:ext cx="268267" cy="26697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0" descr="יעדי הפיתוח ברי הקיימא של האום - SDG - SUSTAINABLE LOGISTIC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6101" t="33736" r="17409" b="33736"/>
            <a:stretch/>
          </p:blipFill>
          <p:spPr bwMode="auto">
            <a:xfrm>
              <a:off x="5449349" y="8469560"/>
              <a:ext cx="268267" cy="26697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descr="יעדי הפיתוח ברי הקיימא של האום - SDG - SUSTAINABLE LOGISTICS"/>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03" t="65715" r="82707" b="1757"/>
            <a:stretch/>
          </p:blipFill>
          <p:spPr bwMode="auto">
            <a:xfrm>
              <a:off x="5742091" y="8469560"/>
              <a:ext cx="268267" cy="26697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0" descr="יעדי הפיתוח ברי הקיימא של האום - SDG - SUSTAINABLE LOGISTICS"/>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3510" t="65715" r="50000" b="1757"/>
            <a:stretch/>
          </p:blipFill>
          <p:spPr bwMode="auto">
            <a:xfrm>
              <a:off x="5744908" y="8757592"/>
              <a:ext cx="268267" cy="266972"/>
            </a:xfrm>
            <a:prstGeom prst="rect">
              <a:avLst/>
            </a:prstGeom>
            <a:noFill/>
            <a:extLst>
              <a:ext uri="{909E8E84-426E-40DD-AFC4-6F175D3DCCD1}">
                <a14:hiddenFill xmlns:a14="http://schemas.microsoft.com/office/drawing/2010/main">
                  <a:solidFill>
                    <a:srgbClr val="FFFFFF"/>
                  </a:solidFill>
                </a14:hiddenFill>
              </a:ext>
            </a:extLst>
          </p:spPr>
        </p:pic>
      </p:grpSp>
      <p:sp>
        <p:nvSpPr>
          <p:cNvPr id="65" name="מלבן 64"/>
          <p:cNvSpPr/>
          <p:nvPr/>
        </p:nvSpPr>
        <p:spPr>
          <a:xfrm>
            <a:off x="6627359" y="362525"/>
            <a:ext cx="5171609" cy="696216"/>
          </a:xfrm>
          <a:prstGeom prst="rect">
            <a:avLst/>
          </a:prstGeom>
        </p:spPr>
        <p:txBody>
          <a:bodyPr wrap="none">
            <a:spAutoFit/>
          </a:bodyPr>
          <a:lstStyle/>
          <a:p>
            <a:pPr algn="r" rtl="1">
              <a:lnSpc>
                <a:spcPts val="5200"/>
              </a:lnSpc>
            </a:pPr>
            <a:r>
              <a:rPr lang="he-IL" sz="3200" b="1" dirty="0">
                <a:latin typeface="Blender" pitchFamily="18" charset="-79"/>
                <a:ea typeface="Open Sans" panose="020B0606030504020204" pitchFamily="34" charset="0"/>
                <a:cs typeface="Blender" pitchFamily="18" charset="-79"/>
              </a:rPr>
              <a:t>ה</a:t>
            </a:r>
            <a:r>
              <a:rPr lang="en-US" sz="3200" b="1" dirty="0">
                <a:latin typeface="Blender" pitchFamily="18" charset="-79"/>
                <a:ea typeface="Open Sans" panose="020B0606030504020204" pitchFamily="34" charset="0"/>
                <a:cs typeface="Blender" pitchFamily="18" charset="-79"/>
              </a:rPr>
              <a:t>SDGs</a:t>
            </a:r>
            <a:r>
              <a:rPr lang="he-IL" sz="3200" b="1" dirty="0">
                <a:latin typeface="Blender" pitchFamily="18" charset="-79"/>
                <a:ea typeface="Open Sans" panose="020B0606030504020204" pitchFamily="34" charset="0"/>
                <a:cs typeface="Blender" pitchFamily="18" charset="-79"/>
              </a:rPr>
              <a:t> והתכנית האסטרטגית </a:t>
            </a:r>
          </a:p>
        </p:txBody>
      </p:sp>
      <p:sp>
        <p:nvSpPr>
          <p:cNvPr id="66" name="מלבן 65"/>
          <p:cNvSpPr/>
          <p:nvPr/>
        </p:nvSpPr>
        <p:spPr>
          <a:xfrm>
            <a:off x="0" y="6526924"/>
            <a:ext cx="2443277" cy="344586"/>
          </a:xfrm>
          <a:prstGeom prst="rect">
            <a:avLst/>
          </a:prstGeom>
          <a:solidFill>
            <a:srgbClr val="76757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200" dirty="0" smtClean="0">
                <a:latin typeface="Blender" panose="02020003050405020304" pitchFamily="18" charset="-79"/>
                <a:cs typeface="Blender" panose="02020003050405020304" pitchFamily="18" charset="-79"/>
              </a:rPr>
              <a:t>מיפוי וניתוח מצב קיים</a:t>
            </a:r>
            <a:endParaRPr lang="en-GB" sz="1200" dirty="0">
              <a:latin typeface="Blender" panose="02020003050405020304" pitchFamily="18" charset="-79"/>
              <a:cs typeface="Blender" panose="02020003050405020304" pitchFamily="18" charset="-79"/>
            </a:endParaRPr>
          </a:p>
        </p:txBody>
      </p:sp>
      <p:sp>
        <p:nvSpPr>
          <p:cNvPr id="67" name="מלבן 66"/>
          <p:cNvSpPr/>
          <p:nvPr/>
        </p:nvSpPr>
        <p:spPr>
          <a:xfrm>
            <a:off x="2443277" y="6526924"/>
            <a:ext cx="2432639" cy="344586"/>
          </a:xfrm>
          <a:prstGeom prst="rect">
            <a:avLst/>
          </a:prstGeo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200" dirty="0" smtClean="0">
                <a:latin typeface="Blender" panose="02020003050405020304" pitchFamily="18" charset="-79"/>
                <a:cs typeface="Blender" panose="02020003050405020304" pitchFamily="18" charset="-79"/>
              </a:rPr>
              <a:t>מיפוי ושיתוף בעלי עניין</a:t>
            </a:r>
            <a:endParaRPr lang="en-GB" sz="1200" dirty="0">
              <a:latin typeface="Blender" panose="02020003050405020304" pitchFamily="18" charset="-79"/>
              <a:cs typeface="Blender" panose="02020003050405020304" pitchFamily="18" charset="-79"/>
            </a:endParaRPr>
          </a:p>
        </p:txBody>
      </p:sp>
      <p:sp>
        <p:nvSpPr>
          <p:cNvPr id="68" name="מלבן 67"/>
          <p:cNvSpPr/>
          <p:nvPr/>
        </p:nvSpPr>
        <p:spPr>
          <a:xfrm>
            <a:off x="4875826" y="6526924"/>
            <a:ext cx="2444000" cy="344586"/>
          </a:xfrm>
          <a:prstGeom prst="rect">
            <a:avLst/>
          </a:prstGeo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200" dirty="0">
                <a:latin typeface="Blender" panose="02020003050405020304" pitchFamily="18" charset="-79"/>
                <a:cs typeface="Blender" panose="02020003050405020304" pitchFamily="18" charset="-79"/>
              </a:rPr>
              <a:t>התאמת החזון והיעדים המקומיים</a:t>
            </a:r>
            <a:endParaRPr lang="en-GB" sz="1200" dirty="0">
              <a:latin typeface="Blender" panose="02020003050405020304" pitchFamily="18" charset="-79"/>
              <a:cs typeface="Blender" panose="02020003050405020304" pitchFamily="18" charset="-79"/>
            </a:endParaRPr>
          </a:p>
        </p:txBody>
      </p:sp>
      <p:sp>
        <p:nvSpPr>
          <p:cNvPr id="69" name="מלבן 68"/>
          <p:cNvSpPr/>
          <p:nvPr/>
        </p:nvSpPr>
        <p:spPr>
          <a:xfrm>
            <a:off x="9748722" y="6526924"/>
            <a:ext cx="2457908" cy="344586"/>
          </a:xfrm>
          <a:prstGeom prst="rect">
            <a:avLst/>
          </a:prstGeo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200" dirty="0" smtClean="0">
                <a:latin typeface="Blender" panose="02020003050405020304" pitchFamily="18" charset="-79"/>
                <a:cs typeface="Blender" panose="02020003050405020304" pitchFamily="18" charset="-79"/>
              </a:rPr>
              <a:t>בקרה וניטור</a:t>
            </a:r>
            <a:endParaRPr lang="en-GB" sz="1200" dirty="0">
              <a:latin typeface="Blender" panose="02020003050405020304" pitchFamily="18" charset="-79"/>
              <a:cs typeface="Blender" panose="02020003050405020304" pitchFamily="18" charset="-79"/>
            </a:endParaRPr>
          </a:p>
        </p:txBody>
      </p:sp>
      <p:cxnSp>
        <p:nvCxnSpPr>
          <p:cNvPr id="70" name="מחבר ישר 69"/>
          <p:cNvCxnSpPr/>
          <p:nvPr/>
        </p:nvCxnSpPr>
        <p:spPr>
          <a:xfrm>
            <a:off x="4876958" y="6526924"/>
            <a:ext cx="0" cy="331076"/>
          </a:xfrm>
          <a:prstGeom prst="line">
            <a:avLst/>
          </a:prstGeom>
          <a:ln w="6350">
            <a:solidFill>
              <a:srgbClr val="767575"/>
            </a:solidFill>
            <a:prstDash val="dash"/>
          </a:ln>
        </p:spPr>
        <p:style>
          <a:lnRef idx="1">
            <a:schemeClr val="accent1"/>
          </a:lnRef>
          <a:fillRef idx="0">
            <a:schemeClr val="accent1"/>
          </a:fillRef>
          <a:effectRef idx="0">
            <a:schemeClr val="accent1"/>
          </a:effectRef>
          <a:fontRef idx="minor">
            <a:schemeClr val="tx1"/>
          </a:fontRef>
        </p:style>
      </p:cxnSp>
      <p:sp>
        <p:nvSpPr>
          <p:cNvPr id="71" name="מלבן 70"/>
          <p:cNvSpPr/>
          <p:nvPr/>
        </p:nvSpPr>
        <p:spPr>
          <a:xfrm>
            <a:off x="7320498" y="6526924"/>
            <a:ext cx="2428223" cy="344586"/>
          </a:xfrm>
          <a:prstGeom prst="rect">
            <a:avLst/>
          </a:prstGeo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200" dirty="0" smtClean="0">
                <a:latin typeface="Blender" panose="02020003050405020304" pitchFamily="18" charset="-79"/>
                <a:cs typeface="Blender" panose="02020003050405020304" pitchFamily="18" charset="-79"/>
              </a:rPr>
              <a:t>יישום היעדים</a:t>
            </a:r>
            <a:endParaRPr lang="en-GB" sz="1200" dirty="0">
              <a:latin typeface="Blender" panose="02020003050405020304" pitchFamily="18" charset="-79"/>
              <a:cs typeface="Blender" panose="02020003050405020304" pitchFamily="18" charset="-79"/>
            </a:endParaRPr>
          </a:p>
        </p:txBody>
      </p:sp>
      <p:cxnSp>
        <p:nvCxnSpPr>
          <p:cNvPr id="72" name="מחבר ישר 71"/>
          <p:cNvCxnSpPr/>
          <p:nvPr/>
        </p:nvCxnSpPr>
        <p:spPr>
          <a:xfrm>
            <a:off x="7320162" y="6526924"/>
            <a:ext cx="0" cy="344586"/>
          </a:xfrm>
          <a:prstGeom prst="line">
            <a:avLst/>
          </a:prstGeom>
          <a:ln w="6350">
            <a:solidFill>
              <a:srgbClr val="767575"/>
            </a:solidFill>
            <a:prstDash val="dash"/>
          </a:ln>
        </p:spPr>
        <p:style>
          <a:lnRef idx="1">
            <a:schemeClr val="accent1"/>
          </a:lnRef>
          <a:fillRef idx="0">
            <a:schemeClr val="accent1"/>
          </a:fillRef>
          <a:effectRef idx="0">
            <a:schemeClr val="accent1"/>
          </a:effectRef>
          <a:fontRef idx="minor">
            <a:schemeClr val="tx1"/>
          </a:fontRef>
        </p:style>
      </p:cxnSp>
      <p:cxnSp>
        <p:nvCxnSpPr>
          <p:cNvPr id="73" name="מחבר ישר 72"/>
          <p:cNvCxnSpPr/>
          <p:nvPr/>
        </p:nvCxnSpPr>
        <p:spPr>
          <a:xfrm>
            <a:off x="9748808" y="6526924"/>
            <a:ext cx="0" cy="344586"/>
          </a:xfrm>
          <a:prstGeom prst="line">
            <a:avLst/>
          </a:prstGeom>
          <a:ln w="6350">
            <a:solidFill>
              <a:srgbClr val="767575"/>
            </a:solidFill>
            <a:prstDash val="dash"/>
          </a:ln>
        </p:spPr>
        <p:style>
          <a:lnRef idx="1">
            <a:schemeClr val="accent1"/>
          </a:lnRef>
          <a:fillRef idx="0">
            <a:schemeClr val="accent1"/>
          </a:fillRef>
          <a:effectRef idx="0">
            <a:schemeClr val="accent1"/>
          </a:effectRef>
          <a:fontRef idx="minor">
            <a:schemeClr val="tx1"/>
          </a:fontRef>
        </p:style>
      </p:cxnSp>
      <p:cxnSp>
        <p:nvCxnSpPr>
          <p:cNvPr id="74" name="מחבר ישר 73"/>
          <p:cNvCxnSpPr/>
          <p:nvPr/>
        </p:nvCxnSpPr>
        <p:spPr>
          <a:xfrm>
            <a:off x="2432994" y="6526924"/>
            <a:ext cx="0" cy="331076"/>
          </a:xfrm>
          <a:prstGeom prst="line">
            <a:avLst/>
          </a:prstGeom>
          <a:ln w="6350">
            <a:solidFill>
              <a:srgbClr val="767575"/>
            </a:solidFill>
            <a:prstDash val="dash"/>
          </a:ln>
        </p:spPr>
        <p:style>
          <a:lnRef idx="1">
            <a:schemeClr val="accent1"/>
          </a:lnRef>
          <a:fillRef idx="0">
            <a:schemeClr val="accent1"/>
          </a:fillRef>
          <a:effectRef idx="0">
            <a:schemeClr val="accent1"/>
          </a:effectRef>
          <a:fontRef idx="minor">
            <a:schemeClr val="tx1"/>
          </a:fontRef>
        </p:style>
      </p:cxnSp>
      <p:pic>
        <p:nvPicPr>
          <p:cNvPr id="40" name="Picture 2" descr="עיריית תל-אביב-יפו - עמוד הבית"/>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4847" y="162849"/>
            <a:ext cx="1106149" cy="608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15066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24000" y="1171575"/>
            <a:ext cx="9144000" cy="4849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מלבן 2"/>
          <p:cNvSpPr/>
          <p:nvPr/>
        </p:nvSpPr>
        <p:spPr>
          <a:xfrm>
            <a:off x="4865660" y="362525"/>
            <a:ext cx="6933308" cy="696216"/>
          </a:xfrm>
          <a:prstGeom prst="rect">
            <a:avLst/>
          </a:prstGeom>
        </p:spPr>
        <p:txBody>
          <a:bodyPr wrap="none">
            <a:spAutoFit/>
          </a:bodyPr>
          <a:lstStyle/>
          <a:p>
            <a:pPr algn="r" rtl="1">
              <a:lnSpc>
                <a:spcPts val="5200"/>
              </a:lnSpc>
            </a:pPr>
            <a:r>
              <a:rPr lang="he-IL" sz="3200" b="1" dirty="0">
                <a:latin typeface="Blender" pitchFamily="18" charset="-79"/>
                <a:ea typeface="Open Sans" panose="020B0606030504020204" pitchFamily="34" charset="0"/>
                <a:cs typeface="Blender" pitchFamily="18" charset="-79"/>
              </a:rPr>
              <a:t>ה</a:t>
            </a:r>
            <a:r>
              <a:rPr lang="en-US" sz="3200" b="1" dirty="0">
                <a:latin typeface="Blender" pitchFamily="18" charset="-79"/>
                <a:ea typeface="Open Sans" panose="020B0606030504020204" pitchFamily="34" charset="0"/>
                <a:cs typeface="Blender" pitchFamily="18" charset="-79"/>
              </a:rPr>
              <a:t>SDGs</a:t>
            </a:r>
            <a:r>
              <a:rPr lang="he-IL" sz="3200" b="1" dirty="0">
                <a:latin typeface="Blender" pitchFamily="18" charset="-79"/>
                <a:ea typeface="Open Sans" panose="020B0606030504020204" pitchFamily="34" charset="0"/>
                <a:cs typeface="Blender" pitchFamily="18" charset="-79"/>
              </a:rPr>
              <a:t> </a:t>
            </a:r>
            <a:r>
              <a:rPr lang="he-IL" sz="3200" b="1" dirty="0" smtClean="0">
                <a:latin typeface="Blender" pitchFamily="18" charset="-79"/>
                <a:ea typeface="Open Sans" panose="020B0606030504020204" pitchFamily="34" charset="0"/>
                <a:cs typeface="Blender" pitchFamily="18" charset="-79"/>
              </a:rPr>
              <a:t>ונושאי </a:t>
            </a:r>
            <a:r>
              <a:rPr lang="he-IL" sz="3200" b="1" dirty="0" smtClean="0">
                <a:latin typeface="Blender" pitchFamily="18" charset="-79"/>
                <a:ea typeface="Open Sans" panose="020B0606030504020204" pitchFamily="34" charset="0"/>
                <a:cs typeface="Blender" pitchFamily="18" charset="-79"/>
              </a:rPr>
              <a:t>עדכון </a:t>
            </a:r>
            <a:r>
              <a:rPr lang="he-IL" sz="3200" b="1" dirty="0" smtClean="0">
                <a:latin typeface="Blender" pitchFamily="18" charset="-79"/>
                <a:ea typeface="Open Sans" panose="020B0606030504020204" pitchFamily="34" charset="0"/>
                <a:cs typeface="Blender" pitchFamily="18" charset="-79"/>
              </a:rPr>
              <a:t>של תכנית </a:t>
            </a:r>
            <a:r>
              <a:rPr lang="he-IL" sz="3200" b="1" dirty="0" smtClean="0">
                <a:latin typeface="Blender" pitchFamily="18" charset="-79"/>
                <a:ea typeface="Open Sans" panose="020B0606030504020204" pitchFamily="34" charset="0"/>
                <a:cs typeface="Blender" pitchFamily="18" charset="-79"/>
              </a:rPr>
              <a:t>המתאר </a:t>
            </a:r>
          </a:p>
        </p:txBody>
      </p:sp>
      <p:pic>
        <p:nvPicPr>
          <p:cNvPr id="4" name="Picture 10" descr="יעדי הפיתוח ברי הקיימא של האום - SDG - SUSTAINABLE LOGISTIC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6101" t="33736" r="17409" b="33736"/>
          <a:stretch/>
        </p:blipFill>
        <p:spPr bwMode="auto">
          <a:xfrm>
            <a:off x="7752612" y="1302799"/>
            <a:ext cx="268267" cy="26697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יעדי הפיתוח ברי הקיימא של האום - SDG - SUSTAINABLE LOGISTIC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6101" t="33736" r="17409" b="33736"/>
          <a:stretch/>
        </p:blipFill>
        <p:spPr bwMode="auto">
          <a:xfrm>
            <a:off x="4727848" y="1302799"/>
            <a:ext cx="268267" cy="2669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יעדי הפיתוח ברי הקיימא של האום - SDG - SUSTAINABLE LOGISTICS"/>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3510" t="2660" r="50000" b="64812"/>
          <a:stretch/>
        </p:blipFill>
        <p:spPr bwMode="auto">
          <a:xfrm>
            <a:off x="5025143" y="1302799"/>
            <a:ext cx="268267" cy="26697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יעדי הפיתוח ברי הקיימא של האום - SDG - SUSTAINABLE LOGISTIC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6101" t="33736" r="17409" b="33736"/>
          <a:stretch/>
        </p:blipFill>
        <p:spPr bwMode="auto">
          <a:xfrm>
            <a:off x="1688998" y="1302799"/>
            <a:ext cx="268267" cy="26697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יעדי הפיתוח ברי הקיימא של האום - SDG - SUSTAINABLE LOGISTICS"/>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3510" t="65715" r="50000" b="1757"/>
          <a:stretch/>
        </p:blipFill>
        <p:spPr bwMode="auto">
          <a:xfrm>
            <a:off x="1975293" y="1302799"/>
            <a:ext cx="268267" cy="26697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יעדי הפיתוח ברי הקיימא של האום - SDG - SUSTAINABLE LOGISTICS"/>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03" t="65715" r="82707" b="1757"/>
          <a:stretch/>
        </p:blipFill>
        <p:spPr bwMode="auto">
          <a:xfrm>
            <a:off x="1688997" y="2922396"/>
            <a:ext cx="268267" cy="26697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יעדי הפיתוח ברי הקיימא של האום - SDG - SUSTAINABLE LOGISTIC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3510" t="33736" r="50000" b="33736"/>
          <a:stretch/>
        </p:blipFill>
        <p:spPr bwMode="auto">
          <a:xfrm>
            <a:off x="7752612" y="2937565"/>
            <a:ext cx="268267" cy="26697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יעדי הפיתוח ברי הקיימא של האום - SDG - SUSTAINABLE LOGISTIC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214" t="33736" r="66296" b="33736"/>
          <a:stretch/>
        </p:blipFill>
        <p:spPr bwMode="auto">
          <a:xfrm>
            <a:off x="8053441" y="2937565"/>
            <a:ext cx="268267" cy="26697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יעדי הפיתוח ברי הקיימא של האום - SDG - SUSTAINABLE LOGISTIC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6101" t="33736" r="17409" b="33736"/>
          <a:stretch/>
        </p:blipFill>
        <p:spPr bwMode="auto">
          <a:xfrm>
            <a:off x="4727847" y="2938416"/>
            <a:ext cx="268267" cy="26697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יעדי הפיתוח ברי הקיימא של האום - SDG - SUSTAINABLE LOGISTIC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6101" t="33736" r="17409" b="33736"/>
          <a:stretch/>
        </p:blipFill>
        <p:spPr bwMode="auto">
          <a:xfrm>
            <a:off x="4727847" y="4581128"/>
            <a:ext cx="268267" cy="26697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יעדי הפיתוח ברי הקיימא של האום - SDG - SUSTAINABLE LOGISTIC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6101" t="33736" r="17409" b="33736"/>
          <a:stretch/>
        </p:blipFill>
        <p:spPr bwMode="auto">
          <a:xfrm>
            <a:off x="7752184" y="4581128"/>
            <a:ext cx="268267" cy="26697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descr="יעדי הפיתוח ברי הקיימא של האום - SDG - SUSTAINABLE LOGISTIC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000" t="33736" r="33510" b="33736"/>
          <a:stretch/>
        </p:blipFill>
        <p:spPr bwMode="auto">
          <a:xfrm>
            <a:off x="1681187" y="4581128"/>
            <a:ext cx="268267" cy="26697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0" descr="יעדי הפיתוח ברי הקיימא של האום - SDG - SUSTAINABLE LOGISTICS"/>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5820" t="65715" r="17690" b="1757"/>
          <a:stretch/>
        </p:blipFill>
        <p:spPr bwMode="auto">
          <a:xfrm>
            <a:off x="1957265" y="4584734"/>
            <a:ext cx="268267" cy="26697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descr="יעדי הפיתוח ברי הקיימא של האום - SDG - SUSTAINABLE LOGISTIC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2397" t="33736" r="1113" b="33736"/>
          <a:stretch/>
        </p:blipFill>
        <p:spPr bwMode="auto">
          <a:xfrm>
            <a:off x="5012787" y="4579975"/>
            <a:ext cx="268267" cy="26697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descr="יעדי הפיתוח ברי הקיימא של האום - SDG - SUSTAINABLE LOGISTIC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03" t="33736" r="82707" b="33736"/>
          <a:stretch/>
        </p:blipFill>
        <p:spPr bwMode="auto">
          <a:xfrm>
            <a:off x="1980133" y="2922396"/>
            <a:ext cx="268267" cy="26697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descr="יעדי הפיתוח ברי הקיימא של האום - SDG - SUSTAINABLE LOGISTICS"/>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3510" t="65715" r="50000" b="1757"/>
          <a:stretch/>
        </p:blipFill>
        <p:spPr bwMode="auto">
          <a:xfrm>
            <a:off x="5018965" y="2938416"/>
            <a:ext cx="268267" cy="26697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יעדי הפיתוח ברי הקיימא של האום - SDG - SUSTAINABLE LOGISTIC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03" t="33736" r="82707" b="33736"/>
          <a:stretch/>
        </p:blipFill>
        <p:spPr bwMode="auto">
          <a:xfrm>
            <a:off x="5300062" y="4579975"/>
            <a:ext cx="268267" cy="26697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יעדי הפיתוח ברי הקיימא של האום - SDG - SUSTAINABLE LOGISTIC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000" t="33736" r="33510" b="33736"/>
          <a:stretch/>
        </p:blipFill>
        <p:spPr bwMode="auto">
          <a:xfrm>
            <a:off x="5301672" y="1302799"/>
            <a:ext cx="268267" cy="26697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0" descr="יעדי הפיתוח ברי הקיימא של האום - SDG - SUSTAINABLE LOGISTICS"/>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6101" t="2660" r="17409" b="64812"/>
          <a:stretch/>
        </p:blipFill>
        <p:spPr bwMode="auto">
          <a:xfrm>
            <a:off x="5301672" y="2938724"/>
            <a:ext cx="268267" cy="26697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0" descr="יעדי הפיתוח ברי הקיימא של האום - SDG - SUSTAINABLE LOGISTIC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000" t="33736" r="33510" b="33736"/>
          <a:stretch/>
        </p:blipFill>
        <p:spPr bwMode="auto">
          <a:xfrm>
            <a:off x="8040216" y="1302799"/>
            <a:ext cx="268267" cy="26697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0" descr="יעדי הפיתוח ברי הקיימא של האום - SDG - SUSTAINABLE LOGISTIC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000" t="33736" r="33510" b="33736"/>
          <a:stretch/>
        </p:blipFill>
        <p:spPr bwMode="auto">
          <a:xfrm>
            <a:off x="2273398" y="1302799"/>
            <a:ext cx="268267" cy="266972"/>
          </a:xfrm>
          <a:prstGeom prst="rect">
            <a:avLst/>
          </a:prstGeom>
          <a:noFill/>
          <a:extLst>
            <a:ext uri="{909E8E84-426E-40DD-AFC4-6F175D3DCCD1}">
              <a14:hiddenFill xmlns:a14="http://schemas.microsoft.com/office/drawing/2010/main">
                <a:solidFill>
                  <a:srgbClr val="FFFFFF"/>
                </a:solidFill>
              </a14:hiddenFill>
            </a:ext>
          </a:extLst>
        </p:spPr>
      </p:pic>
      <p:sp>
        <p:nvSpPr>
          <p:cNvPr id="25" name="מלבן 24"/>
          <p:cNvSpPr/>
          <p:nvPr/>
        </p:nvSpPr>
        <p:spPr>
          <a:xfrm>
            <a:off x="0" y="6526924"/>
            <a:ext cx="2443277" cy="344586"/>
          </a:xfrm>
          <a:prstGeom prst="rect">
            <a:avLst/>
          </a:prstGeom>
          <a:solidFill>
            <a:srgbClr val="76757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200" dirty="0" smtClean="0">
                <a:latin typeface="Blender" panose="02020003050405020304" pitchFamily="18" charset="-79"/>
                <a:cs typeface="Blender" panose="02020003050405020304" pitchFamily="18" charset="-79"/>
              </a:rPr>
              <a:t>מיפוי וניתוח מצב קיים</a:t>
            </a:r>
            <a:endParaRPr lang="en-GB" sz="1200" dirty="0">
              <a:latin typeface="Blender" panose="02020003050405020304" pitchFamily="18" charset="-79"/>
              <a:cs typeface="Blender" panose="02020003050405020304" pitchFamily="18" charset="-79"/>
            </a:endParaRPr>
          </a:p>
        </p:txBody>
      </p:sp>
      <p:sp>
        <p:nvSpPr>
          <p:cNvPr id="26" name="מלבן 25"/>
          <p:cNvSpPr/>
          <p:nvPr/>
        </p:nvSpPr>
        <p:spPr>
          <a:xfrm>
            <a:off x="2443277" y="6526924"/>
            <a:ext cx="2432639" cy="344586"/>
          </a:xfrm>
          <a:prstGeom prst="rect">
            <a:avLst/>
          </a:prstGeo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200" dirty="0" smtClean="0">
                <a:latin typeface="Blender" panose="02020003050405020304" pitchFamily="18" charset="-79"/>
                <a:cs typeface="Blender" panose="02020003050405020304" pitchFamily="18" charset="-79"/>
              </a:rPr>
              <a:t>מיפוי ושיתוף בעלי עניין</a:t>
            </a:r>
            <a:endParaRPr lang="en-GB" sz="1200" dirty="0">
              <a:latin typeface="Blender" panose="02020003050405020304" pitchFamily="18" charset="-79"/>
              <a:cs typeface="Blender" panose="02020003050405020304" pitchFamily="18" charset="-79"/>
            </a:endParaRPr>
          </a:p>
        </p:txBody>
      </p:sp>
      <p:sp>
        <p:nvSpPr>
          <p:cNvPr id="27" name="מלבן 26"/>
          <p:cNvSpPr/>
          <p:nvPr/>
        </p:nvSpPr>
        <p:spPr>
          <a:xfrm>
            <a:off x="4875826" y="6526924"/>
            <a:ext cx="2444000" cy="344586"/>
          </a:xfrm>
          <a:prstGeom prst="rect">
            <a:avLst/>
          </a:prstGeo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200" dirty="0">
                <a:latin typeface="Blender" panose="02020003050405020304" pitchFamily="18" charset="-79"/>
                <a:cs typeface="Blender" panose="02020003050405020304" pitchFamily="18" charset="-79"/>
              </a:rPr>
              <a:t>התאמת החזון והיעדים המקומיים</a:t>
            </a:r>
            <a:endParaRPr lang="en-GB" sz="1200" dirty="0">
              <a:latin typeface="Blender" panose="02020003050405020304" pitchFamily="18" charset="-79"/>
              <a:cs typeface="Blender" panose="02020003050405020304" pitchFamily="18" charset="-79"/>
            </a:endParaRPr>
          </a:p>
        </p:txBody>
      </p:sp>
      <p:sp>
        <p:nvSpPr>
          <p:cNvPr id="28" name="מלבן 27"/>
          <p:cNvSpPr/>
          <p:nvPr/>
        </p:nvSpPr>
        <p:spPr>
          <a:xfrm>
            <a:off x="9748722" y="6526924"/>
            <a:ext cx="2457908" cy="344586"/>
          </a:xfrm>
          <a:prstGeom prst="rect">
            <a:avLst/>
          </a:prstGeo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200" dirty="0" smtClean="0">
                <a:latin typeface="Blender" panose="02020003050405020304" pitchFamily="18" charset="-79"/>
                <a:cs typeface="Blender" panose="02020003050405020304" pitchFamily="18" charset="-79"/>
              </a:rPr>
              <a:t>בקרה וניטור</a:t>
            </a:r>
            <a:endParaRPr lang="en-GB" sz="1200" dirty="0">
              <a:latin typeface="Blender" panose="02020003050405020304" pitchFamily="18" charset="-79"/>
              <a:cs typeface="Blender" panose="02020003050405020304" pitchFamily="18" charset="-79"/>
            </a:endParaRPr>
          </a:p>
        </p:txBody>
      </p:sp>
      <p:cxnSp>
        <p:nvCxnSpPr>
          <p:cNvPr id="29" name="מחבר ישר 28"/>
          <p:cNvCxnSpPr/>
          <p:nvPr/>
        </p:nvCxnSpPr>
        <p:spPr>
          <a:xfrm>
            <a:off x="4876958" y="6526924"/>
            <a:ext cx="0" cy="331076"/>
          </a:xfrm>
          <a:prstGeom prst="line">
            <a:avLst/>
          </a:prstGeom>
          <a:ln w="6350">
            <a:solidFill>
              <a:srgbClr val="767575"/>
            </a:solidFill>
            <a:prstDash val="dash"/>
          </a:ln>
        </p:spPr>
        <p:style>
          <a:lnRef idx="1">
            <a:schemeClr val="accent1"/>
          </a:lnRef>
          <a:fillRef idx="0">
            <a:schemeClr val="accent1"/>
          </a:fillRef>
          <a:effectRef idx="0">
            <a:schemeClr val="accent1"/>
          </a:effectRef>
          <a:fontRef idx="minor">
            <a:schemeClr val="tx1"/>
          </a:fontRef>
        </p:style>
      </p:cxnSp>
      <p:sp>
        <p:nvSpPr>
          <p:cNvPr id="30" name="מלבן 29"/>
          <p:cNvSpPr/>
          <p:nvPr/>
        </p:nvSpPr>
        <p:spPr>
          <a:xfrm>
            <a:off x="7320498" y="6526924"/>
            <a:ext cx="2428223" cy="344586"/>
          </a:xfrm>
          <a:prstGeom prst="rect">
            <a:avLst/>
          </a:prstGeo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200" dirty="0" smtClean="0">
                <a:latin typeface="Blender" panose="02020003050405020304" pitchFamily="18" charset="-79"/>
                <a:cs typeface="Blender" panose="02020003050405020304" pitchFamily="18" charset="-79"/>
              </a:rPr>
              <a:t>יישום היעדים</a:t>
            </a:r>
            <a:endParaRPr lang="en-GB" sz="1200" dirty="0">
              <a:latin typeface="Blender" panose="02020003050405020304" pitchFamily="18" charset="-79"/>
              <a:cs typeface="Blender" panose="02020003050405020304" pitchFamily="18" charset="-79"/>
            </a:endParaRPr>
          </a:p>
        </p:txBody>
      </p:sp>
      <p:cxnSp>
        <p:nvCxnSpPr>
          <p:cNvPr id="31" name="מחבר ישר 30"/>
          <p:cNvCxnSpPr/>
          <p:nvPr/>
        </p:nvCxnSpPr>
        <p:spPr>
          <a:xfrm>
            <a:off x="7320162" y="6526924"/>
            <a:ext cx="0" cy="344586"/>
          </a:xfrm>
          <a:prstGeom prst="line">
            <a:avLst/>
          </a:prstGeom>
          <a:ln w="6350">
            <a:solidFill>
              <a:srgbClr val="767575"/>
            </a:solidFill>
            <a:prstDash val="dash"/>
          </a:ln>
        </p:spPr>
        <p:style>
          <a:lnRef idx="1">
            <a:schemeClr val="accent1"/>
          </a:lnRef>
          <a:fillRef idx="0">
            <a:schemeClr val="accent1"/>
          </a:fillRef>
          <a:effectRef idx="0">
            <a:schemeClr val="accent1"/>
          </a:effectRef>
          <a:fontRef idx="minor">
            <a:schemeClr val="tx1"/>
          </a:fontRef>
        </p:style>
      </p:cxnSp>
      <p:cxnSp>
        <p:nvCxnSpPr>
          <p:cNvPr id="32" name="מחבר ישר 31"/>
          <p:cNvCxnSpPr/>
          <p:nvPr/>
        </p:nvCxnSpPr>
        <p:spPr>
          <a:xfrm>
            <a:off x="9748808" y="6526924"/>
            <a:ext cx="0" cy="344586"/>
          </a:xfrm>
          <a:prstGeom prst="line">
            <a:avLst/>
          </a:prstGeom>
          <a:ln w="6350">
            <a:solidFill>
              <a:srgbClr val="767575"/>
            </a:solidFill>
            <a:prstDash val="dash"/>
          </a:ln>
        </p:spPr>
        <p:style>
          <a:lnRef idx="1">
            <a:schemeClr val="accent1"/>
          </a:lnRef>
          <a:fillRef idx="0">
            <a:schemeClr val="accent1"/>
          </a:fillRef>
          <a:effectRef idx="0">
            <a:schemeClr val="accent1"/>
          </a:effectRef>
          <a:fontRef idx="minor">
            <a:schemeClr val="tx1"/>
          </a:fontRef>
        </p:style>
      </p:cxnSp>
      <p:cxnSp>
        <p:nvCxnSpPr>
          <p:cNvPr id="33" name="מחבר ישר 32"/>
          <p:cNvCxnSpPr/>
          <p:nvPr/>
        </p:nvCxnSpPr>
        <p:spPr>
          <a:xfrm>
            <a:off x="2432994" y="6526924"/>
            <a:ext cx="0" cy="331076"/>
          </a:xfrm>
          <a:prstGeom prst="line">
            <a:avLst/>
          </a:prstGeom>
          <a:ln w="6350">
            <a:solidFill>
              <a:srgbClr val="767575"/>
            </a:solidFill>
            <a:prstDash val="dash"/>
          </a:ln>
        </p:spPr>
        <p:style>
          <a:lnRef idx="1">
            <a:schemeClr val="accent1"/>
          </a:lnRef>
          <a:fillRef idx="0">
            <a:schemeClr val="accent1"/>
          </a:fillRef>
          <a:effectRef idx="0">
            <a:schemeClr val="accent1"/>
          </a:effectRef>
          <a:fontRef idx="minor">
            <a:schemeClr val="tx1"/>
          </a:fontRef>
        </p:style>
      </p:cxnSp>
      <p:pic>
        <p:nvPicPr>
          <p:cNvPr id="34" name="Picture 2" descr="עיריית תל-אביב-יפו - עמוד הבית"/>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4847" y="162849"/>
            <a:ext cx="1106149" cy="608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39339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לבן 5"/>
          <p:cNvSpPr/>
          <p:nvPr/>
        </p:nvSpPr>
        <p:spPr>
          <a:xfrm>
            <a:off x="6659832" y="362525"/>
            <a:ext cx="4163319" cy="696216"/>
          </a:xfrm>
          <a:prstGeom prst="rect">
            <a:avLst/>
          </a:prstGeom>
        </p:spPr>
        <p:txBody>
          <a:bodyPr wrap="none">
            <a:spAutoFit/>
          </a:bodyPr>
          <a:lstStyle/>
          <a:p>
            <a:pPr algn="r" rtl="1">
              <a:lnSpc>
                <a:spcPts val="5200"/>
              </a:lnSpc>
            </a:pPr>
            <a:r>
              <a:rPr lang="he-IL" sz="3200" b="1" dirty="0" smtClean="0">
                <a:latin typeface="Blender" pitchFamily="18" charset="-79"/>
                <a:ea typeface="Open Sans" panose="020B0606030504020204" pitchFamily="34" charset="0"/>
                <a:cs typeface="Blender" pitchFamily="18" charset="-79"/>
              </a:rPr>
              <a:t>מיפוי ושיתוף בעלי עניין</a:t>
            </a:r>
            <a:endParaRPr lang="he-IL" sz="3200" b="1" dirty="0" smtClean="0">
              <a:latin typeface="Blender" pitchFamily="18" charset="-79"/>
              <a:ea typeface="Open Sans" panose="020B0606030504020204" pitchFamily="34" charset="0"/>
              <a:cs typeface="Blender" pitchFamily="18" charset="-79"/>
            </a:endParaRPr>
          </a:p>
        </p:txBody>
      </p:sp>
      <p:sp>
        <p:nvSpPr>
          <p:cNvPr id="7" name="TextBox 6"/>
          <p:cNvSpPr txBox="1"/>
          <p:nvPr/>
        </p:nvSpPr>
        <p:spPr>
          <a:xfrm>
            <a:off x="5581934" y="1533867"/>
            <a:ext cx="6217033" cy="4375557"/>
          </a:xfrm>
          <a:prstGeom prst="rect">
            <a:avLst/>
          </a:prstGeom>
          <a:noFill/>
        </p:spPr>
        <p:txBody>
          <a:bodyPr wrap="square" rtlCol="0">
            <a:spAutoFit/>
          </a:bodyPr>
          <a:lstStyle/>
          <a:p>
            <a:pPr algn="r" rtl="1">
              <a:spcAft>
                <a:spcPts val="1000"/>
              </a:spcAft>
            </a:pPr>
            <a:r>
              <a:rPr lang="he-IL" sz="2000" b="1" dirty="0" smtClean="0">
                <a:latin typeface="Blender" pitchFamily="18" charset="-79"/>
                <a:ea typeface="Open Sans" panose="020B0606030504020204" pitchFamily="34" charset="0"/>
                <a:cs typeface="Blender" pitchFamily="18" charset="-79"/>
              </a:rPr>
              <a:t>קידום שיתופי פעולה </a:t>
            </a:r>
          </a:p>
          <a:p>
            <a:pPr marL="342900" indent="-342900" algn="r" rtl="1">
              <a:spcAft>
                <a:spcPts val="1000"/>
              </a:spcAft>
              <a:buFont typeface="Arial" panose="020B0604020202020204" pitchFamily="34" charset="0"/>
              <a:buChar char="•"/>
            </a:pPr>
            <a:r>
              <a:rPr lang="he-IL" sz="2000" dirty="0" smtClean="0">
                <a:latin typeface="Blender" pitchFamily="18" charset="-79"/>
                <a:ea typeface="Open Sans" panose="020B0606030504020204" pitchFamily="34" charset="0"/>
                <a:cs typeface="Blender" pitchFamily="18" charset="-79"/>
              </a:rPr>
              <a:t>הרחבת </a:t>
            </a:r>
            <a:r>
              <a:rPr lang="he-IL" sz="2000" dirty="0">
                <a:latin typeface="Blender" pitchFamily="18" charset="-79"/>
                <a:ea typeface="Open Sans" panose="020B0606030504020204" pitchFamily="34" charset="0"/>
                <a:cs typeface="Blender" pitchFamily="18" charset="-79"/>
              </a:rPr>
              <a:t>השיח ושיתוף הפעולה בין </a:t>
            </a:r>
            <a:r>
              <a:rPr lang="he-IL" sz="2000" b="1" dirty="0">
                <a:latin typeface="Blender" pitchFamily="18" charset="-79"/>
                <a:ea typeface="Open Sans" panose="020B0606030504020204" pitchFamily="34" charset="0"/>
                <a:cs typeface="Blender" pitchFamily="18" charset="-79"/>
              </a:rPr>
              <a:t>ארגונים שונים </a:t>
            </a:r>
            <a:r>
              <a:rPr lang="he-IL" sz="2000" b="1" dirty="0" smtClean="0">
                <a:latin typeface="Blender" pitchFamily="18" charset="-79"/>
                <a:ea typeface="Open Sans" panose="020B0606030504020204" pitchFamily="34" charset="0"/>
                <a:cs typeface="Blender" pitchFamily="18" charset="-79"/>
              </a:rPr>
              <a:t>בארץ ובעולם </a:t>
            </a:r>
            <a:r>
              <a:rPr lang="he-IL" sz="2000" dirty="0">
                <a:latin typeface="Blender" pitchFamily="18" charset="-79"/>
                <a:ea typeface="Open Sans" panose="020B0606030504020204" pitchFamily="34" charset="0"/>
                <a:cs typeface="Blender" pitchFamily="18" charset="-79"/>
              </a:rPr>
              <a:t>תחת מסגרת רעיונית </a:t>
            </a:r>
            <a:r>
              <a:rPr lang="he-IL" sz="2000" dirty="0" smtClean="0">
                <a:latin typeface="Blender" pitchFamily="18" charset="-79"/>
                <a:ea typeface="Open Sans" panose="020B0606030504020204" pitchFamily="34" charset="0"/>
                <a:cs typeface="Blender" pitchFamily="18" charset="-79"/>
              </a:rPr>
              <a:t>אחת.</a:t>
            </a:r>
            <a:endParaRPr lang="he-IL" sz="2000" dirty="0">
              <a:latin typeface="Blender" pitchFamily="18" charset="-79"/>
              <a:ea typeface="Open Sans" panose="020B0606030504020204" pitchFamily="34" charset="0"/>
              <a:cs typeface="Blender" pitchFamily="18" charset="-79"/>
            </a:endParaRPr>
          </a:p>
          <a:p>
            <a:pPr algn="r" rtl="1">
              <a:spcAft>
                <a:spcPts val="1000"/>
              </a:spcAft>
            </a:pPr>
            <a:r>
              <a:rPr lang="he-IL" sz="2000" b="1" dirty="0">
                <a:latin typeface="Blender" pitchFamily="18" charset="-79"/>
                <a:ea typeface="Open Sans" panose="020B0606030504020204" pitchFamily="34" charset="0"/>
                <a:cs typeface="Blender" pitchFamily="18" charset="-79"/>
              </a:rPr>
              <a:t>השפעה על מדיניות אירגונית ורגולציה</a:t>
            </a:r>
          </a:p>
          <a:p>
            <a:pPr marL="342900" indent="-342900" algn="r" rtl="1">
              <a:spcAft>
                <a:spcPts val="1000"/>
              </a:spcAft>
              <a:buFont typeface="Arial" panose="020B0604020202020204" pitchFamily="34" charset="0"/>
              <a:buChar char="•"/>
            </a:pPr>
            <a:r>
              <a:rPr lang="he-IL" sz="2000" dirty="0">
                <a:latin typeface="Blender" pitchFamily="18" charset="-79"/>
                <a:ea typeface="Open Sans" panose="020B0606030504020204" pitchFamily="34" charset="0"/>
                <a:cs typeface="Blender" pitchFamily="18" charset="-79"/>
              </a:rPr>
              <a:t>קידום שת"פ ו</a:t>
            </a:r>
            <a:r>
              <a:rPr lang="he-IL" sz="2000" b="1" dirty="0">
                <a:latin typeface="Blender" pitchFamily="18" charset="-79"/>
                <a:ea typeface="Open Sans" panose="020B0606030504020204" pitchFamily="34" charset="0"/>
                <a:cs typeface="Blender" pitchFamily="18" charset="-79"/>
              </a:rPr>
              <a:t>שיתוף הידע בין היחידות העירוניות </a:t>
            </a:r>
            <a:endParaRPr lang="he-IL" sz="2000" dirty="0">
              <a:latin typeface="Blender" pitchFamily="18" charset="-79"/>
              <a:ea typeface="Open Sans" panose="020B0606030504020204" pitchFamily="34" charset="0"/>
              <a:cs typeface="Blender" pitchFamily="18" charset="-79"/>
            </a:endParaRPr>
          </a:p>
          <a:p>
            <a:pPr marL="342900" indent="-342900" algn="r" rtl="1">
              <a:spcAft>
                <a:spcPts val="1000"/>
              </a:spcAft>
              <a:buFont typeface="Arial" panose="020B0604020202020204" pitchFamily="34" charset="0"/>
              <a:buChar char="•"/>
            </a:pPr>
            <a:r>
              <a:rPr lang="he-IL" sz="2000" dirty="0" smtClean="0">
                <a:latin typeface="Blender" pitchFamily="18" charset="-79"/>
                <a:ea typeface="Open Sans" panose="020B0606030504020204" pitchFamily="34" charset="0"/>
                <a:cs typeface="Blender" pitchFamily="18" charset="-79"/>
              </a:rPr>
              <a:t>מנוף </a:t>
            </a:r>
            <a:r>
              <a:rPr lang="he-IL" sz="2000" dirty="0">
                <a:latin typeface="Blender" pitchFamily="18" charset="-79"/>
                <a:ea typeface="Open Sans" panose="020B0606030504020204" pitchFamily="34" charset="0"/>
                <a:cs typeface="Blender" pitchFamily="18" charset="-79"/>
              </a:rPr>
              <a:t>לאומי ובינלאומי </a:t>
            </a:r>
            <a:r>
              <a:rPr lang="he-IL" sz="2000" b="1" dirty="0">
                <a:latin typeface="Blender" pitchFamily="18" charset="-79"/>
                <a:ea typeface="Open Sans" panose="020B0606030504020204" pitchFamily="34" charset="0"/>
                <a:cs typeface="Blender" pitchFamily="18" charset="-79"/>
              </a:rPr>
              <a:t>לקידום </a:t>
            </a:r>
            <a:r>
              <a:rPr lang="he-IL" sz="2000" b="1" dirty="0" err="1">
                <a:latin typeface="Blender" pitchFamily="18" charset="-79"/>
                <a:ea typeface="Open Sans" panose="020B0606030504020204" pitchFamily="34" charset="0"/>
                <a:cs typeface="Blender" pitchFamily="18" charset="-79"/>
              </a:rPr>
              <a:t>אג'נדות</a:t>
            </a:r>
            <a:r>
              <a:rPr lang="he-IL" sz="2000" b="1" dirty="0">
                <a:latin typeface="Blender" pitchFamily="18" charset="-79"/>
                <a:ea typeface="Open Sans" panose="020B0606030504020204" pitchFamily="34" charset="0"/>
                <a:cs typeface="Blender" pitchFamily="18" charset="-79"/>
              </a:rPr>
              <a:t> וסוגיות מקומיות</a:t>
            </a:r>
            <a:r>
              <a:rPr lang="he-IL" sz="2000" dirty="0">
                <a:latin typeface="Blender" pitchFamily="18" charset="-79"/>
                <a:ea typeface="Open Sans" panose="020B0606030504020204" pitchFamily="34" charset="0"/>
                <a:cs typeface="Blender" pitchFamily="18" charset="-79"/>
              </a:rPr>
              <a:t> כאמצעי להשפיע על </a:t>
            </a:r>
            <a:r>
              <a:rPr lang="he-IL" sz="2000" dirty="0" smtClean="0">
                <a:latin typeface="Blender" pitchFamily="18" charset="-79"/>
                <a:ea typeface="Open Sans" panose="020B0606030504020204" pitchFamily="34" charset="0"/>
                <a:cs typeface="Blender" pitchFamily="18" charset="-79"/>
              </a:rPr>
              <a:t>המדיניות.</a:t>
            </a:r>
            <a:endParaRPr lang="he-IL" sz="2000" dirty="0">
              <a:latin typeface="Blender" pitchFamily="18" charset="-79"/>
              <a:ea typeface="Open Sans" panose="020B0606030504020204" pitchFamily="34" charset="0"/>
              <a:cs typeface="Blender" pitchFamily="18" charset="-79"/>
            </a:endParaRPr>
          </a:p>
          <a:p>
            <a:pPr algn="r" rtl="1">
              <a:spcAft>
                <a:spcPts val="1000"/>
              </a:spcAft>
            </a:pPr>
            <a:r>
              <a:rPr lang="he-IL" sz="2000" b="1" dirty="0" smtClean="0">
                <a:latin typeface="Blender" pitchFamily="18" charset="-79"/>
                <a:ea typeface="Open Sans" panose="020B0606030504020204" pitchFamily="34" charset="0"/>
                <a:cs typeface="Blender" pitchFamily="18" charset="-79"/>
              </a:rPr>
              <a:t>משאבים</a:t>
            </a:r>
            <a:endParaRPr lang="he-IL" sz="2000" b="1" dirty="0">
              <a:latin typeface="Blender" pitchFamily="18" charset="-79"/>
              <a:ea typeface="Open Sans" panose="020B0606030504020204" pitchFamily="34" charset="0"/>
              <a:cs typeface="Blender" pitchFamily="18" charset="-79"/>
            </a:endParaRPr>
          </a:p>
          <a:p>
            <a:pPr marL="342900" indent="-342900" algn="r" rtl="1">
              <a:spcAft>
                <a:spcPts val="1000"/>
              </a:spcAft>
              <a:buFont typeface="Arial" panose="020B0604020202020204" pitchFamily="34" charset="0"/>
              <a:buChar char="•"/>
            </a:pPr>
            <a:r>
              <a:rPr lang="he-IL" sz="2000" dirty="0">
                <a:latin typeface="Blender" pitchFamily="18" charset="-79"/>
                <a:ea typeface="Open Sans" panose="020B0606030504020204" pitchFamily="34" charset="0"/>
                <a:cs typeface="Blender" pitchFamily="18" charset="-79"/>
              </a:rPr>
              <a:t>גיוס כספים לעירייה מגופים בינלאומיים ומקומיים שמבקשים לקדם את הטמעת </a:t>
            </a:r>
            <a:r>
              <a:rPr lang="he-IL" sz="2000" dirty="0" smtClean="0">
                <a:latin typeface="Blender" pitchFamily="18" charset="-79"/>
                <a:ea typeface="Open Sans" panose="020B0606030504020204" pitchFamily="34" charset="0"/>
                <a:cs typeface="Blender" pitchFamily="18" charset="-79"/>
              </a:rPr>
              <a:t>היעדים.</a:t>
            </a:r>
          </a:p>
          <a:p>
            <a:pPr marL="342900" indent="-342900" algn="r" rtl="1">
              <a:spcAft>
                <a:spcPts val="1000"/>
              </a:spcAft>
              <a:buFont typeface="Arial" panose="020B0604020202020204" pitchFamily="34" charset="0"/>
              <a:buChar char="•"/>
            </a:pPr>
            <a:r>
              <a:rPr lang="he-IL" sz="2000" dirty="0" smtClean="0">
                <a:latin typeface="Blender" pitchFamily="18" charset="-79"/>
                <a:ea typeface="Open Sans" panose="020B0606030504020204" pitchFamily="34" charset="0"/>
                <a:cs typeface="Blender" pitchFamily="18" charset="-79"/>
              </a:rPr>
              <a:t>השתתפות בקולות קוראים.</a:t>
            </a:r>
            <a:endParaRPr lang="he-IL" sz="2000" dirty="0">
              <a:latin typeface="Blender" pitchFamily="18" charset="-79"/>
              <a:ea typeface="Open Sans" panose="020B0606030504020204" pitchFamily="34" charset="0"/>
              <a:cs typeface="Blender" pitchFamily="18" charset="-79"/>
            </a:endParaRPr>
          </a:p>
        </p:txBody>
      </p:sp>
      <p:sp>
        <p:nvSpPr>
          <p:cNvPr id="2" name="AutoShape 4" descr="https://oneplanet.com/images/logo.svg"/>
          <p:cNvSpPr>
            <a:spLocks noChangeAspect="1" noChangeArrowheads="1"/>
          </p:cNvSpPr>
          <p:nvPr/>
        </p:nvSpPr>
        <p:spPr bwMode="auto">
          <a:xfrm>
            <a:off x="11971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3" name="AutoShape 6" descr="https://oneplanet.com/images/logo.svg"/>
          <p:cNvSpPr>
            <a:spLocks noChangeAspect="1" noChangeArrowheads="1"/>
          </p:cNvSpPr>
          <p:nvPr/>
        </p:nvSpPr>
        <p:spPr bwMode="auto">
          <a:xfrm>
            <a:off x="12123738"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4" name="AutoShape 8" descr="Sustainable Development Solutions Network"/>
          <p:cNvSpPr>
            <a:spLocks noChangeAspect="1" noChangeArrowheads="1"/>
          </p:cNvSpPr>
          <p:nvPr/>
        </p:nvSpPr>
        <p:spPr bwMode="auto">
          <a:xfrm>
            <a:off x="12276138"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5" name="AutoShape 10" descr="Sustainable Development Solutions Network"/>
          <p:cNvSpPr>
            <a:spLocks noChangeAspect="1" noChangeArrowheads="1"/>
          </p:cNvSpPr>
          <p:nvPr/>
        </p:nvSpPr>
        <p:spPr bwMode="auto">
          <a:xfrm>
            <a:off x="12428538"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3" name="מלבן 12"/>
          <p:cNvSpPr/>
          <p:nvPr/>
        </p:nvSpPr>
        <p:spPr>
          <a:xfrm>
            <a:off x="0" y="6526924"/>
            <a:ext cx="2443277" cy="344586"/>
          </a:xfrm>
          <a:prstGeom prst="rect">
            <a:avLst/>
          </a:prstGeo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200" dirty="0">
                <a:latin typeface="Blender" panose="02020003050405020304" pitchFamily="18" charset="-79"/>
                <a:cs typeface="Blender" panose="02020003050405020304" pitchFamily="18" charset="-79"/>
              </a:rPr>
              <a:t>מיפוי וניתוח מצב קיים</a:t>
            </a:r>
            <a:endParaRPr lang="en-GB" sz="1200" dirty="0">
              <a:latin typeface="Blender" panose="02020003050405020304" pitchFamily="18" charset="-79"/>
              <a:cs typeface="Blender" panose="02020003050405020304" pitchFamily="18" charset="-79"/>
            </a:endParaRPr>
          </a:p>
        </p:txBody>
      </p:sp>
      <p:sp>
        <p:nvSpPr>
          <p:cNvPr id="14" name="מלבן 13"/>
          <p:cNvSpPr/>
          <p:nvPr/>
        </p:nvSpPr>
        <p:spPr>
          <a:xfrm>
            <a:off x="2443277" y="6526924"/>
            <a:ext cx="2432639" cy="344586"/>
          </a:xfrm>
          <a:prstGeom prst="rect">
            <a:avLst/>
          </a:prstGeom>
          <a:solidFill>
            <a:srgbClr val="76757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200" dirty="0">
                <a:latin typeface="Blender" panose="02020003050405020304" pitchFamily="18" charset="-79"/>
                <a:cs typeface="Blender" panose="02020003050405020304" pitchFamily="18" charset="-79"/>
              </a:rPr>
              <a:t>מיפוי ושיתוף בעלי עניין</a:t>
            </a:r>
            <a:endParaRPr lang="en-GB" sz="1200" dirty="0">
              <a:latin typeface="Blender" panose="02020003050405020304" pitchFamily="18" charset="-79"/>
              <a:cs typeface="Blender" panose="02020003050405020304" pitchFamily="18" charset="-79"/>
            </a:endParaRPr>
          </a:p>
        </p:txBody>
      </p:sp>
      <p:sp>
        <p:nvSpPr>
          <p:cNvPr id="16" name="מלבן 15"/>
          <p:cNvSpPr/>
          <p:nvPr/>
        </p:nvSpPr>
        <p:spPr>
          <a:xfrm>
            <a:off x="4875826" y="6526924"/>
            <a:ext cx="2444000" cy="344586"/>
          </a:xfrm>
          <a:prstGeom prst="rect">
            <a:avLst/>
          </a:prstGeo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200" dirty="0">
                <a:latin typeface="Blender" panose="02020003050405020304" pitchFamily="18" charset="-79"/>
                <a:cs typeface="Blender" panose="02020003050405020304" pitchFamily="18" charset="-79"/>
              </a:rPr>
              <a:t>התאמת החזון והיעדים המקומיים</a:t>
            </a:r>
            <a:endParaRPr lang="en-GB" sz="1200" dirty="0">
              <a:latin typeface="Blender" panose="02020003050405020304" pitchFamily="18" charset="-79"/>
              <a:cs typeface="Blender" panose="02020003050405020304" pitchFamily="18" charset="-79"/>
            </a:endParaRPr>
          </a:p>
        </p:txBody>
      </p:sp>
      <p:sp>
        <p:nvSpPr>
          <p:cNvPr id="17" name="מלבן 16"/>
          <p:cNvSpPr/>
          <p:nvPr/>
        </p:nvSpPr>
        <p:spPr>
          <a:xfrm>
            <a:off x="9748722" y="6526924"/>
            <a:ext cx="2457908" cy="344586"/>
          </a:xfrm>
          <a:prstGeom prst="rect">
            <a:avLst/>
          </a:prstGeo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200" dirty="0" smtClean="0">
                <a:latin typeface="Blender" panose="02020003050405020304" pitchFamily="18" charset="-79"/>
                <a:cs typeface="Blender" panose="02020003050405020304" pitchFamily="18" charset="-79"/>
              </a:rPr>
              <a:t>בקרה וניטור</a:t>
            </a:r>
            <a:endParaRPr lang="en-GB" sz="1200" dirty="0">
              <a:latin typeface="Blender" panose="02020003050405020304" pitchFamily="18" charset="-79"/>
              <a:cs typeface="Blender" panose="02020003050405020304" pitchFamily="18" charset="-79"/>
            </a:endParaRPr>
          </a:p>
        </p:txBody>
      </p:sp>
      <p:cxnSp>
        <p:nvCxnSpPr>
          <p:cNvPr id="18" name="מחבר ישר 17"/>
          <p:cNvCxnSpPr/>
          <p:nvPr/>
        </p:nvCxnSpPr>
        <p:spPr>
          <a:xfrm>
            <a:off x="4876958" y="6526924"/>
            <a:ext cx="0" cy="331076"/>
          </a:xfrm>
          <a:prstGeom prst="line">
            <a:avLst/>
          </a:prstGeom>
          <a:ln w="6350">
            <a:solidFill>
              <a:srgbClr val="767575"/>
            </a:solidFill>
            <a:prstDash val="dash"/>
          </a:ln>
        </p:spPr>
        <p:style>
          <a:lnRef idx="1">
            <a:schemeClr val="accent1"/>
          </a:lnRef>
          <a:fillRef idx="0">
            <a:schemeClr val="accent1"/>
          </a:fillRef>
          <a:effectRef idx="0">
            <a:schemeClr val="accent1"/>
          </a:effectRef>
          <a:fontRef idx="minor">
            <a:schemeClr val="tx1"/>
          </a:fontRef>
        </p:style>
      </p:cxnSp>
      <p:cxnSp>
        <p:nvCxnSpPr>
          <p:cNvPr id="19" name="מחבר ישר 18"/>
          <p:cNvCxnSpPr/>
          <p:nvPr/>
        </p:nvCxnSpPr>
        <p:spPr>
          <a:xfrm>
            <a:off x="2432994" y="6526924"/>
            <a:ext cx="0" cy="331076"/>
          </a:xfrm>
          <a:prstGeom prst="line">
            <a:avLst/>
          </a:prstGeom>
          <a:ln w="6350">
            <a:solidFill>
              <a:srgbClr val="767575"/>
            </a:solidFill>
            <a:prstDash val="dash"/>
          </a:ln>
        </p:spPr>
        <p:style>
          <a:lnRef idx="1">
            <a:schemeClr val="accent1"/>
          </a:lnRef>
          <a:fillRef idx="0">
            <a:schemeClr val="accent1"/>
          </a:fillRef>
          <a:effectRef idx="0">
            <a:schemeClr val="accent1"/>
          </a:effectRef>
          <a:fontRef idx="minor">
            <a:schemeClr val="tx1"/>
          </a:fontRef>
        </p:style>
      </p:cxnSp>
      <p:sp>
        <p:nvSpPr>
          <p:cNvPr id="20" name="מלבן 19"/>
          <p:cNvSpPr/>
          <p:nvPr/>
        </p:nvSpPr>
        <p:spPr>
          <a:xfrm>
            <a:off x="7320498" y="6526924"/>
            <a:ext cx="2428223" cy="344586"/>
          </a:xfrm>
          <a:prstGeom prst="rect">
            <a:avLst/>
          </a:prstGeo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200" dirty="0" smtClean="0">
                <a:latin typeface="Blender" panose="02020003050405020304" pitchFamily="18" charset="-79"/>
                <a:cs typeface="Blender" panose="02020003050405020304" pitchFamily="18" charset="-79"/>
              </a:rPr>
              <a:t>יישום היעדים</a:t>
            </a:r>
            <a:endParaRPr lang="en-GB" sz="1200" dirty="0">
              <a:latin typeface="Blender" panose="02020003050405020304" pitchFamily="18" charset="-79"/>
              <a:cs typeface="Blender" panose="02020003050405020304" pitchFamily="18" charset="-79"/>
            </a:endParaRPr>
          </a:p>
        </p:txBody>
      </p:sp>
      <p:cxnSp>
        <p:nvCxnSpPr>
          <p:cNvPr id="21" name="מחבר ישר 20"/>
          <p:cNvCxnSpPr/>
          <p:nvPr/>
        </p:nvCxnSpPr>
        <p:spPr>
          <a:xfrm>
            <a:off x="7320162" y="6526924"/>
            <a:ext cx="0" cy="344586"/>
          </a:xfrm>
          <a:prstGeom prst="line">
            <a:avLst/>
          </a:prstGeom>
          <a:ln w="6350">
            <a:solidFill>
              <a:srgbClr val="767575"/>
            </a:solidFill>
            <a:prstDash val="dash"/>
          </a:ln>
        </p:spPr>
        <p:style>
          <a:lnRef idx="1">
            <a:schemeClr val="accent1"/>
          </a:lnRef>
          <a:fillRef idx="0">
            <a:schemeClr val="accent1"/>
          </a:fillRef>
          <a:effectRef idx="0">
            <a:schemeClr val="accent1"/>
          </a:effectRef>
          <a:fontRef idx="minor">
            <a:schemeClr val="tx1"/>
          </a:fontRef>
        </p:style>
      </p:cxnSp>
      <p:cxnSp>
        <p:nvCxnSpPr>
          <p:cNvPr id="22" name="מחבר ישר 21"/>
          <p:cNvCxnSpPr/>
          <p:nvPr/>
        </p:nvCxnSpPr>
        <p:spPr>
          <a:xfrm>
            <a:off x="9748808" y="6526924"/>
            <a:ext cx="0" cy="344586"/>
          </a:xfrm>
          <a:prstGeom prst="line">
            <a:avLst/>
          </a:prstGeom>
          <a:ln w="6350">
            <a:solidFill>
              <a:srgbClr val="767575"/>
            </a:solidFill>
            <a:prstDash val="dash"/>
          </a:ln>
        </p:spPr>
        <p:style>
          <a:lnRef idx="1">
            <a:schemeClr val="accent1"/>
          </a:lnRef>
          <a:fillRef idx="0">
            <a:schemeClr val="accent1"/>
          </a:fillRef>
          <a:effectRef idx="0">
            <a:schemeClr val="accent1"/>
          </a:effectRef>
          <a:fontRef idx="minor">
            <a:schemeClr val="tx1"/>
          </a:fontRef>
        </p:style>
      </p:cxnSp>
      <p:sp>
        <p:nvSpPr>
          <p:cNvPr id="5" name="AutoShape 6" descr="gla logo - infogr8"/>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9" name="Picture 10" descr="יעדי הפיתוח ברי הקיימא של האום - SDG - SUSTAINABLE LOGISTICS"/>
          <p:cNvPicPr>
            <a:picLocks noChangeAspect="1" noChangeArrowheads="1"/>
          </p:cNvPicPr>
          <p:nvPr/>
        </p:nvPicPr>
        <p:blipFill rotWithShape="1">
          <a:blip r:embed="rId3">
            <a:extLst>
              <a:ext uri="{28A0092B-C50C-407E-A947-70E740481C1C}">
                <a14:useLocalDpi xmlns:a14="http://schemas.microsoft.com/office/drawing/2010/main" val="0"/>
              </a:ext>
            </a:extLst>
          </a:blip>
          <a:srcRect l="66492" t="67232" r="17724" b="2407"/>
          <a:stretch/>
        </p:blipFill>
        <p:spPr bwMode="auto">
          <a:xfrm>
            <a:off x="10977676" y="648300"/>
            <a:ext cx="821290" cy="797013"/>
          </a:xfrm>
          <a:prstGeom prst="rect">
            <a:avLst/>
          </a:prstGeom>
          <a:noFill/>
          <a:extLst>
            <a:ext uri="{909E8E84-426E-40DD-AFC4-6F175D3DCCD1}">
              <a14:hiddenFill xmlns:a14="http://schemas.microsoft.com/office/drawing/2010/main">
                <a:solidFill>
                  <a:srgbClr val="FFFFFF"/>
                </a:solidFill>
              </a14:hiddenFill>
            </a:ext>
          </a:extLst>
        </p:spPr>
      </p:pic>
      <p:grpSp>
        <p:nvGrpSpPr>
          <p:cNvPr id="2049" name="קבוצה 2048"/>
          <p:cNvGrpSpPr/>
          <p:nvPr/>
        </p:nvGrpSpPr>
        <p:grpSpPr>
          <a:xfrm>
            <a:off x="126452" y="849479"/>
            <a:ext cx="3060996" cy="5548565"/>
            <a:chOff x="246476" y="579628"/>
            <a:chExt cx="3217396" cy="5832066"/>
          </a:xfrm>
        </p:grpSpPr>
        <p:pic>
          <p:nvPicPr>
            <p:cNvPr id="24" name="Picture 33" descr="Image result for 100 resilient cities"/>
            <p:cNvPicPr/>
            <p:nvPr/>
          </p:nvPicPr>
          <p:blipFill rotWithShape="1">
            <a:blip r:embed="rId4" cstate="print">
              <a:extLst>
                <a:ext uri="{28A0092B-C50C-407E-A947-70E740481C1C}">
                  <a14:useLocalDpi xmlns:a14="http://schemas.microsoft.com/office/drawing/2010/main" val="0"/>
                </a:ext>
              </a:extLst>
            </a:blip>
            <a:srcRect t="9970" b="12102"/>
            <a:stretch/>
          </p:blipFill>
          <p:spPr bwMode="auto">
            <a:xfrm>
              <a:off x="993788" y="5075346"/>
              <a:ext cx="1422280" cy="581879"/>
            </a:xfrm>
            <a:prstGeom prst="rect">
              <a:avLst/>
            </a:prstGeom>
            <a:noFill/>
            <a:ln>
              <a:noFill/>
            </a:ln>
          </p:spPr>
        </p:pic>
        <p:pic>
          <p:nvPicPr>
            <p:cNvPr id="10" name="Picture 25" descr="Image result for ICLEI - Local Governments for Sustainability"/>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38683" y="5161156"/>
              <a:ext cx="827582" cy="434276"/>
            </a:xfrm>
            <a:prstGeom prst="rect">
              <a:avLst/>
            </a:prstGeom>
            <a:noFill/>
            <a:ln>
              <a:noFill/>
            </a:ln>
          </p:spPr>
        </p:pic>
        <p:pic>
          <p:nvPicPr>
            <p:cNvPr id="11" name="Picture 23" descr="Image result for GCoM - The Global Covenant of Mayors for Climate &amp; Energy"/>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02167" y="4398196"/>
              <a:ext cx="1594983" cy="575595"/>
            </a:xfrm>
            <a:prstGeom prst="rect">
              <a:avLst/>
            </a:prstGeom>
            <a:noFill/>
            <a:ln>
              <a:noFill/>
            </a:ln>
          </p:spPr>
        </p:pic>
        <p:pic>
          <p:nvPicPr>
            <p:cNvPr id="9" name="Picture 38" descr="Image result for UN HABITAT"/>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9995" y="3113134"/>
              <a:ext cx="1442057" cy="721029"/>
            </a:xfrm>
            <a:prstGeom prst="rect">
              <a:avLst/>
            </a:prstGeom>
            <a:noFill/>
            <a:ln>
              <a:noFill/>
            </a:ln>
          </p:spPr>
        </p:pic>
        <p:pic>
          <p:nvPicPr>
            <p:cNvPr id="12" name="Picture 6" descr="Image result for UNDP"/>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43056" y="3273671"/>
              <a:ext cx="453515" cy="887089"/>
            </a:xfrm>
            <a:prstGeom prst="rect">
              <a:avLst/>
            </a:prstGeom>
            <a:noFill/>
            <a:ln>
              <a:noFill/>
            </a:ln>
          </p:spPr>
        </p:pic>
        <p:pic>
          <p:nvPicPr>
            <p:cNvPr id="3084" name="Picture 12" descr="Sustainable Development Solutions Network"/>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6476" y="3717215"/>
              <a:ext cx="1525576" cy="61023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United Nations Department of Economic and Social Affairs - Wikipedia"/>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96571" y="3273671"/>
              <a:ext cx="1167301" cy="66769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30" descr="Image result for c40"/>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06712" y="5058190"/>
              <a:ext cx="613252" cy="611388"/>
            </a:xfrm>
            <a:prstGeom prst="rect">
              <a:avLst/>
            </a:prstGeom>
            <a:noFill/>
            <a:ln>
              <a:noFill/>
            </a:ln>
          </p:spPr>
        </p:pic>
        <p:pic>
          <p:nvPicPr>
            <p:cNvPr id="26" name="Picture 6" descr="פורום ה-15 - פורום הערים העצמאיות"/>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33625" y="1508481"/>
              <a:ext cx="1076345" cy="388557"/>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עמוד הבית, מרכז השל לקיימות - מרכז השל"/>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74527" y="2031505"/>
              <a:ext cx="603715" cy="514805"/>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8" descr="YKCente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28230" y="2675435"/>
              <a:ext cx="1600826" cy="408897"/>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0" descr="לוגו עמותת איתך"/>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107155" y="2031505"/>
              <a:ext cx="1702183" cy="54129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4" descr="championmayors hashtag on Twitte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66667" y="4327446"/>
              <a:ext cx="1076345" cy="71709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6" descr="https://ykcenter.org/wp-content/uploads/2013/04/Untitled-4-02-copy-e1531217099103.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704928" y="2536442"/>
              <a:ext cx="1661337" cy="671458"/>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הלשכה המרכזית לסטטיסטיקה – ויקיפדיה"/>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269690" y="579628"/>
              <a:ext cx="799298" cy="79929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6" descr="המשרד להגנת הסביבה – ויקיפדיה"/>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66667" y="658157"/>
              <a:ext cx="793123" cy="58955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Welcome. | English website"/>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19969" y="5698861"/>
              <a:ext cx="712832" cy="71283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gla logo - infogr8"/>
            <p:cNvPicPr>
              <a:picLocks noChangeAspect="1" noChangeArrowheads="1"/>
            </p:cNvPicPr>
            <p:nvPr/>
          </p:nvPicPr>
          <p:blipFill rotWithShape="1">
            <a:blip r:embed="rId21" cstate="print">
              <a:extLst>
                <a:ext uri="{28A0092B-C50C-407E-A947-70E740481C1C}">
                  <a14:useLocalDpi xmlns:a14="http://schemas.microsoft.com/office/drawing/2010/main" val="0"/>
                </a:ext>
              </a:extLst>
            </a:blip>
            <a:srcRect t="18605" b="21141"/>
            <a:stretch/>
          </p:blipFill>
          <p:spPr bwMode="auto">
            <a:xfrm>
              <a:off x="1187565" y="5717834"/>
              <a:ext cx="835543" cy="503452"/>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משרד הבינוי והשיכון – ויקיפדיה"/>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295030" y="679714"/>
              <a:ext cx="926097" cy="511669"/>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מרכז השלטון המקומי בישראל"/>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99396" y="1395476"/>
              <a:ext cx="788169" cy="501562"/>
            </a:xfrm>
            <a:prstGeom prst="rect">
              <a:avLst/>
            </a:prstGeom>
            <a:noFill/>
            <a:extLst>
              <a:ext uri="{909E8E84-426E-40DD-AFC4-6F175D3DCCD1}">
                <a14:hiddenFill xmlns:a14="http://schemas.microsoft.com/office/drawing/2010/main">
                  <a:solidFill>
                    <a:srgbClr val="FFFFFF"/>
                  </a:solidFill>
                </a14:hiddenFill>
              </a:ext>
            </a:extLst>
          </p:spPr>
        </p:pic>
      </p:grpSp>
      <p:pic>
        <p:nvPicPr>
          <p:cNvPr id="44" name="Picture 2" descr="עיריית תל-אביב-יפו - עמוד הבית"/>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24847" y="162849"/>
            <a:ext cx="1106149" cy="608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381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6213785" y="362525"/>
            <a:ext cx="5585183" cy="696216"/>
          </a:xfrm>
          <a:prstGeom prst="rect">
            <a:avLst/>
          </a:prstGeom>
        </p:spPr>
        <p:txBody>
          <a:bodyPr wrap="none">
            <a:spAutoFit/>
          </a:bodyPr>
          <a:lstStyle/>
          <a:p>
            <a:pPr algn="r" rtl="1">
              <a:lnSpc>
                <a:spcPts val="5200"/>
              </a:lnSpc>
            </a:pPr>
            <a:r>
              <a:rPr lang="he-IL" sz="3200" b="1" dirty="0" smtClean="0">
                <a:latin typeface="Blender" pitchFamily="18" charset="-79"/>
                <a:ea typeface="Open Sans" panose="020B0606030504020204" pitchFamily="34" charset="0"/>
                <a:cs typeface="Blender" pitchFamily="18" charset="-79"/>
              </a:rPr>
              <a:t>התאמת החזון והיעדים המקומיים</a:t>
            </a:r>
          </a:p>
        </p:txBody>
      </p:sp>
      <p:sp>
        <p:nvSpPr>
          <p:cNvPr id="9" name="TextBox 8"/>
          <p:cNvSpPr txBox="1"/>
          <p:nvPr/>
        </p:nvSpPr>
        <p:spPr>
          <a:xfrm>
            <a:off x="6545178" y="1209095"/>
            <a:ext cx="5253789" cy="1708160"/>
          </a:xfrm>
          <a:prstGeom prst="rect">
            <a:avLst/>
          </a:prstGeom>
          <a:noFill/>
        </p:spPr>
        <p:txBody>
          <a:bodyPr wrap="square" rtlCol="0">
            <a:spAutoFit/>
          </a:bodyPr>
          <a:lstStyle/>
          <a:p>
            <a:pPr algn="r" rtl="1">
              <a:spcAft>
                <a:spcPts val="1000"/>
              </a:spcAft>
            </a:pPr>
            <a:r>
              <a:rPr lang="he-IL" sz="2000" dirty="0" smtClean="0">
                <a:latin typeface="Blender" pitchFamily="18" charset="-79"/>
                <a:ea typeface="Open Sans" panose="020B0606030504020204" pitchFamily="34" charset="0"/>
                <a:cs typeface="Blender" pitchFamily="18" charset="-79"/>
              </a:rPr>
              <a:t>היעדים המקומיים צריכים להיות:</a:t>
            </a:r>
          </a:p>
          <a:p>
            <a:pPr marL="342900" indent="-342900" algn="r" rtl="1">
              <a:spcAft>
                <a:spcPts val="1000"/>
              </a:spcAft>
              <a:buFont typeface="Arial" panose="020B0604020202020204" pitchFamily="34" charset="0"/>
              <a:buChar char="•"/>
            </a:pPr>
            <a:r>
              <a:rPr lang="he-IL" sz="2000" dirty="0" smtClean="0">
                <a:latin typeface="Blender" pitchFamily="18" charset="-79"/>
                <a:ea typeface="Open Sans" panose="020B0606030504020204" pitchFamily="34" charset="0"/>
                <a:cs typeface="Blender" pitchFamily="18" charset="-79"/>
              </a:rPr>
              <a:t>רלוונטיים </a:t>
            </a:r>
            <a:r>
              <a:rPr lang="he-IL" sz="2000" dirty="0" smtClean="0">
                <a:latin typeface="Blender" pitchFamily="18" charset="-79"/>
                <a:ea typeface="Open Sans" panose="020B0606030504020204" pitchFamily="34" charset="0"/>
                <a:cs typeface="Blender" pitchFamily="18" charset="-79"/>
              </a:rPr>
              <a:t> לעיר ולקונטקסט המקומי </a:t>
            </a:r>
            <a:endParaRPr lang="he-IL" sz="2000" dirty="0" smtClean="0">
              <a:latin typeface="Blender" pitchFamily="18" charset="-79"/>
              <a:ea typeface="Open Sans" panose="020B0606030504020204" pitchFamily="34" charset="0"/>
              <a:cs typeface="Blender" pitchFamily="18" charset="-79"/>
            </a:endParaRPr>
          </a:p>
          <a:p>
            <a:pPr marL="342900" indent="-342900" algn="r" rtl="1">
              <a:spcAft>
                <a:spcPts val="1000"/>
              </a:spcAft>
              <a:buFont typeface="Arial" panose="020B0604020202020204" pitchFamily="34" charset="0"/>
              <a:buChar char="•"/>
            </a:pPr>
            <a:r>
              <a:rPr lang="he-IL" sz="2000" dirty="0" smtClean="0">
                <a:latin typeface="Blender" pitchFamily="18" charset="-79"/>
                <a:ea typeface="Open Sans" panose="020B0606030504020204" pitchFamily="34" charset="0"/>
                <a:cs typeface="Blender" pitchFamily="18" charset="-79"/>
              </a:rPr>
              <a:t>ברי השוואה</a:t>
            </a:r>
          </a:p>
          <a:p>
            <a:pPr marL="342900" indent="-342900" algn="r" rtl="1">
              <a:spcAft>
                <a:spcPts val="1000"/>
              </a:spcAft>
              <a:buFont typeface="Arial" panose="020B0604020202020204" pitchFamily="34" charset="0"/>
              <a:buChar char="•"/>
            </a:pPr>
            <a:r>
              <a:rPr lang="he-IL" sz="2000" dirty="0" smtClean="0">
                <a:latin typeface="Blender" pitchFamily="18" charset="-79"/>
                <a:ea typeface="Open Sans" panose="020B0606030504020204" pitchFamily="34" charset="0"/>
                <a:cs typeface="Blender" pitchFamily="18" charset="-79"/>
              </a:rPr>
              <a:t>ובעלי </a:t>
            </a:r>
            <a:r>
              <a:rPr lang="he-IL" sz="2000" dirty="0">
                <a:latin typeface="Blender" pitchFamily="18" charset="-79"/>
                <a:ea typeface="Open Sans" panose="020B0606030504020204" pitchFamily="34" charset="0"/>
                <a:cs typeface="Blender" pitchFamily="18" charset="-79"/>
              </a:rPr>
              <a:t>מדדים שיאפשרו מעקב </a:t>
            </a:r>
            <a:r>
              <a:rPr lang="he-IL" sz="2000" dirty="0" smtClean="0">
                <a:latin typeface="Blender" pitchFamily="18" charset="-79"/>
                <a:ea typeface="Open Sans" panose="020B0606030504020204" pitchFamily="34" charset="0"/>
                <a:cs typeface="Blender" pitchFamily="18" charset="-79"/>
              </a:rPr>
              <a:t>וניטור</a:t>
            </a:r>
            <a:endParaRPr lang="en-GB" sz="2000" dirty="0">
              <a:latin typeface="Blender" pitchFamily="18" charset="-79"/>
              <a:ea typeface="Open Sans" panose="020B0606030504020204" pitchFamily="34" charset="0"/>
              <a:cs typeface="Blender" pitchFamily="18" charset="-79"/>
            </a:endParaRPr>
          </a:p>
        </p:txBody>
      </p:sp>
      <p:sp>
        <p:nvSpPr>
          <p:cNvPr id="8" name="מלבן 7"/>
          <p:cNvSpPr/>
          <p:nvPr/>
        </p:nvSpPr>
        <p:spPr>
          <a:xfrm>
            <a:off x="0" y="6526924"/>
            <a:ext cx="2443277" cy="344586"/>
          </a:xfrm>
          <a:prstGeom prst="rect">
            <a:avLst/>
          </a:prstGeo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200" dirty="0">
                <a:latin typeface="Blender" panose="02020003050405020304" pitchFamily="18" charset="-79"/>
                <a:cs typeface="Blender" panose="02020003050405020304" pitchFamily="18" charset="-79"/>
              </a:rPr>
              <a:t>מיפוי וניתוח מצב קיים</a:t>
            </a:r>
            <a:endParaRPr lang="en-GB" sz="1200" dirty="0">
              <a:latin typeface="Blender" panose="02020003050405020304" pitchFamily="18" charset="-79"/>
              <a:cs typeface="Blender" panose="02020003050405020304" pitchFamily="18" charset="-79"/>
            </a:endParaRPr>
          </a:p>
        </p:txBody>
      </p:sp>
      <p:sp>
        <p:nvSpPr>
          <p:cNvPr id="10" name="מלבן 9"/>
          <p:cNvSpPr/>
          <p:nvPr/>
        </p:nvSpPr>
        <p:spPr>
          <a:xfrm>
            <a:off x="2443277" y="6526924"/>
            <a:ext cx="2432639" cy="344586"/>
          </a:xfrm>
          <a:prstGeom prst="rect">
            <a:avLst/>
          </a:prstGeo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200" dirty="0">
                <a:latin typeface="Blender" panose="02020003050405020304" pitchFamily="18" charset="-79"/>
                <a:cs typeface="Blender" panose="02020003050405020304" pitchFamily="18" charset="-79"/>
              </a:rPr>
              <a:t>מיפוי ושיתוף בעלי עניין</a:t>
            </a:r>
            <a:endParaRPr lang="en-GB" sz="1200" dirty="0">
              <a:latin typeface="Blender" panose="02020003050405020304" pitchFamily="18" charset="-79"/>
              <a:cs typeface="Blender" panose="02020003050405020304" pitchFamily="18" charset="-79"/>
            </a:endParaRPr>
          </a:p>
        </p:txBody>
      </p:sp>
      <p:sp>
        <p:nvSpPr>
          <p:cNvPr id="11" name="מלבן 10"/>
          <p:cNvSpPr/>
          <p:nvPr/>
        </p:nvSpPr>
        <p:spPr>
          <a:xfrm>
            <a:off x="4875826" y="6526924"/>
            <a:ext cx="2444000" cy="344586"/>
          </a:xfrm>
          <a:prstGeom prst="rect">
            <a:avLst/>
          </a:prstGeom>
          <a:solidFill>
            <a:srgbClr val="76757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200" dirty="0">
                <a:latin typeface="Blender" panose="02020003050405020304" pitchFamily="18" charset="-79"/>
                <a:cs typeface="Blender" panose="02020003050405020304" pitchFamily="18" charset="-79"/>
              </a:rPr>
              <a:t>התאמת החזון והיעדים המקומיים</a:t>
            </a:r>
            <a:endParaRPr lang="en-GB" sz="1200" dirty="0">
              <a:latin typeface="Blender" panose="02020003050405020304" pitchFamily="18" charset="-79"/>
              <a:cs typeface="Blender" panose="02020003050405020304" pitchFamily="18" charset="-79"/>
            </a:endParaRPr>
          </a:p>
        </p:txBody>
      </p:sp>
      <p:sp>
        <p:nvSpPr>
          <p:cNvPr id="12" name="מלבן 11"/>
          <p:cNvSpPr/>
          <p:nvPr/>
        </p:nvSpPr>
        <p:spPr>
          <a:xfrm>
            <a:off x="9748722" y="6526924"/>
            <a:ext cx="2457908" cy="344586"/>
          </a:xfrm>
          <a:prstGeom prst="rect">
            <a:avLst/>
          </a:prstGeo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200" dirty="0" smtClean="0">
                <a:latin typeface="Blender" panose="02020003050405020304" pitchFamily="18" charset="-79"/>
                <a:cs typeface="Blender" panose="02020003050405020304" pitchFamily="18" charset="-79"/>
              </a:rPr>
              <a:t>בקרה וניטור</a:t>
            </a:r>
            <a:endParaRPr lang="en-GB" sz="1200" dirty="0">
              <a:latin typeface="Blender" panose="02020003050405020304" pitchFamily="18" charset="-79"/>
              <a:cs typeface="Blender" panose="02020003050405020304" pitchFamily="18" charset="-79"/>
            </a:endParaRPr>
          </a:p>
        </p:txBody>
      </p:sp>
      <p:cxnSp>
        <p:nvCxnSpPr>
          <p:cNvPr id="13" name="מחבר ישר 12"/>
          <p:cNvCxnSpPr/>
          <p:nvPr/>
        </p:nvCxnSpPr>
        <p:spPr>
          <a:xfrm>
            <a:off x="4876958" y="6526924"/>
            <a:ext cx="0" cy="331076"/>
          </a:xfrm>
          <a:prstGeom prst="line">
            <a:avLst/>
          </a:prstGeom>
          <a:ln w="6350">
            <a:solidFill>
              <a:srgbClr val="767575"/>
            </a:solidFill>
            <a:prstDash val="dash"/>
          </a:ln>
        </p:spPr>
        <p:style>
          <a:lnRef idx="1">
            <a:schemeClr val="accent1"/>
          </a:lnRef>
          <a:fillRef idx="0">
            <a:schemeClr val="accent1"/>
          </a:fillRef>
          <a:effectRef idx="0">
            <a:schemeClr val="accent1"/>
          </a:effectRef>
          <a:fontRef idx="minor">
            <a:schemeClr val="tx1"/>
          </a:fontRef>
        </p:style>
      </p:cxnSp>
      <p:cxnSp>
        <p:nvCxnSpPr>
          <p:cNvPr id="14" name="מחבר ישר 13"/>
          <p:cNvCxnSpPr/>
          <p:nvPr/>
        </p:nvCxnSpPr>
        <p:spPr>
          <a:xfrm>
            <a:off x="2432994" y="6526924"/>
            <a:ext cx="0" cy="331076"/>
          </a:xfrm>
          <a:prstGeom prst="line">
            <a:avLst/>
          </a:prstGeom>
          <a:ln w="6350">
            <a:solidFill>
              <a:srgbClr val="767575"/>
            </a:solidFill>
            <a:prstDash val="dash"/>
          </a:ln>
        </p:spPr>
        <p:style>
          <a:lnRef idx="1">
            <a:schemeClr val="accent1"/>
          </a:lnRef>
          <a:fillRef idx="0">
            <a:schemeClr val="accent1"/>
          </a:fillRef>
          <a:effectRef idx="0">
            <a:schemeClr val="accent1"/>
          </a:effectRef>
          <a:fontRef idx="minor">
            <a:schemeClr val="tx1"/>
          </a:fontRef>
        </p:style>
      </p:cxnSp>
      <p:sp>
        <p:nvSpPr>
          <p:cNvPr id="15" name="מלבן 14"/>
          <p:cNvSpPr/>
          <p:nvPr/>
        </p:nvSpPr>
        <p:spPr>
          <a:xfrm>
            <a:off x="7320498" y="6526924"/>
            <a:ext cx="2428223" cy="344586"/>
          </a:xfrm>
          <a:prstGeom prst="rect">
            <a:avLst/>
          </a:prstGeo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200" dirty="0" smtClean="0">
                <a:latin typeface="Blender" panose="02020003050405020304" pitchFamily="18" charset="-79"/>
                <a:cs typeface="Blender" panose="02020003050405020304" pitchFamily="18" charset="-79"/>
              </a:rPr>
              <a:t>יישום היעדים</a:t>
            </a:r>
            <a:endParaRPr lang="en-GB" sz="1200" dirty="0">
              <a:latin typeface="Blender" panose="02020003050405020304" pitchFamily="18" charset="-79"/>
              <a:cs typeface="Blender" panose="02020003050405020304" pitchFamily="18" charset="-79"/>
            </a:endParaRPr>
          </a:p>
        </p:txBody>
      </p:sp>
      <p:cxnSp>
        <p:nvCxnSpPr>
          <p:cNvPr id="16" name="מחבר ישר 15"/>
          <p:cNvCxnSpPr/>
          <p:nvPr/>
        </p:nvCxnSpPr>
        <p:spPr>
          <a:xfrm>
            <a:off x="7320162" y="6526924"/>
            <a:ext cx="0" cy="344586"/>
          </a:xfrm>
          <a:prstGeom prst="line">
            <a:avLst/>
          </a:prstGeom>
          <a:ln w="6350">
            <a:solidFill>
              <a:srgbClr val="767575"/>
            </a:solidFill>
            <a:prstDash val="dash"/>
          </a:ln>
        </p:spPr>
        <p:style>
          <a:lnRef idx="1">
            <a:schemeClr val="accent1"/>
          </a:lnRef>
          <a:fillRef idx="0">
            <a:schemeClr val="accent1"/>
          </a:fillRef>
          <a:effectRef idx="0">
            <a:schemeClr val="accent1"/>
          </a:effectRef>
          <a:fontRef idx="minor">
            <a:schemeClr val="tx1"/>
          </a:fontRef>
        </p:style>
      </p:cxnSp>
      <p:cxnSp>
        <p:nvCxnSpPr>
          <p:cNvPr id="17" name="מחבר ישר 16"/>
          <p:cNvCxnSpPr/>
          <p:nvPr/>
        </p:nvCxnSpPr>
        <p:spPr>
          <a:xfrm>
            <a:off x="9748808" y="6526924"/>
            <a:ext cx="0" cy="344586"/>
          </a:xfrm>
          <a:prstGeom prst="line">
            <a:avLst/>
          </a:prstGeom>
          <a:ln w="6350">
            <a:solidFill>
              <a:srgbClr val="767575"/>
            </a:solidFill>
            <a:prstDash val="dash"/>
          </a:ln>
        </p:spPr>
        <p:style>
          <a:lnRef idx="1">
            <a:schemeClr val="accent1"/>
          </a:lnRef>
          <a:fillRef idx="0">
            <a:schemeClr val="accent1"/>
          </a:fillRef>
          <a:effectRef idx="0">
            <a:schemeClr val="accent1"/>
          </a:effectRef>
          <a:fontRef idx="minor">
            <a:schemeClr val="tx1"/>
          </a:fontRef>
        </p:style>
      </p:cxnSp>
      <p:pic>
        <p:nvPicPr>
          <p:cNvPr id="23" name="תמונה 22"/>
          <p:cNvPicPr>
            <a:picLocks noChangeAspect="1"/>
          </p:cNvPicPr>
          <p:nvPr/>
        </p:nvPicPr>
        <p:blipFill rotWithShape="1">
          <a:blip r:embed="rId3"/>
          <a:srcRect l="25558"/>
          <a:stretch/>
        </p:blipFill>
        <p:spPr>
          <a:xfrm>
            <a:off x="273756" y="588512"/>
            <a:ext cx="5218189" cy="5285871"/>
          </a:xfrm>
          <a:prstGeom prst="rect">
            <a:avLst/>
          </a:prstGeom>
        </p:spPr>
      </p:pic>
      <p:grpSp>
        <p:nvGrpSpPr>
          <p:cNvPr id="24" name="קבוצה 23"/>
          <p:cNvGrpSpPr/>
          <p:nvPr/>
        </p:nvGrpSpPr>
        <p:grpSpPr>
          <a:xfrm>
            <a:off x="3200911" y="5457880"/>
            <a:ext cx="2291034" cy="810478"/>
            <a:chOff x="2882850" y="5566937"/>
            <a:chExt cx="2291034" cy="810478"/>
          </a:xfrm>
        </p:grpSpPr>
        <p:sp>
          <p:nvSpPr>
            <p:cNvPr id="26" name="TextBox 25"/>
            <p:cNvSpPr txBox="1"/>
            <p:nvPr/>
          </p:nvSpPr>
          <p:spPr>
            <a:xfrm>
              <a:off x="2882850" y="5566937"/>
              <a:ext cx="2186862" cy="810478"/>
            </a:xfrm>
            <a:prstGeom prst="rect">
              <a:avLst/>
            </a:prstGeom>
            <a:noFill/>
          </p:spPr>
          <p:txBody>
            <a:bodyPr wrap="square" rtlCol="0">
              <a:spAutoFit/>
            </a:bodyPr>
            <a:lstStyle/>
            <a:p>
              <a:pPr algn="r" rtl="1">
                <a:lnSpc>
                  <a:spcPts val="1400"/>
                </a:lnSpc>
              </a:pPr>
              <a:r>
                <a:rPr lang="he-IL" sz="1200" dirty="0" smtClean="0">
                  <a:latin typeface="Blender" panose="02020003050405020304" pitchFamily="18" charset="-79"/>
                  <a:cs typeface="Blender" panose="02020003050405020304" pitchFamily="18" charset="-79"/>
                </a:rPr>
                <a:t>תל אביב</a:t>
              </a:r>
            </a:p>
            <a:p>
              <a:pPr algn="r" rtl="1">
                <a:lnSpc>
                  <a:spcPts val="1400"/>
                </a:lnSpc>
              </a:pPr>
              <a:r>
                <a:rPr lang="he-IL" sz="1200" dirty="0" smtClean="0">
                  <a:latin typeface="Blender" panose="02020003050405020304" pitchFamily="18" charset="-79"/>
                  <a:cs typeface="Blender" panose="02020003050405020304" pitchFamily="18" charset="-79"/>
                </a:rPr>
                <a:t>ישראל</a:t>
              </a:r>
            </a:p>
            <a:p>
              <a:pPr algn="r" rtl="1">
                <a:lnSpc>
                  <a:spcPts val="1400"/>
                </a:lnSpc>
              </a:pPr>
              <a:r>
                <a:rPr lang="he-IL" sz="1200" dirty="0" smtClean="0">
                  <a:latin typeface="Blender" panose="02020003050405020304" pitchFamily="18" charset="-79"/>
                  <a:cs typeface="Blender" panose="02020003050405020304" pitchFamily="18" charset="-79"/>
                </a:rPr>
                <a:t>הגעה ליעד עד 2030</a:t>
              </a:r>
            </a:p>
            <a:p>
              <a:pPr algn="r" rtl="1">
                <a:lnSpc>
                  <a:spcPts val="1400"/>
                </a:lnSpc>
              </a:pPr>
              <a:endParaRPr lang="en-GB" sz="1200" dirty="0">
                <a:latin typeface="Blender" panose="02020003050405020304" pitchFamily="18" charset="-79"/>
                <a:cs typeface="Blender" panose="02020003050405020304" pitchFamily="18" charset="-79"/>
              </a:endParaRPr>
            </a:p>
          </p:txBody>
        </p:sp>
        <p:sp>
          <p:nvSpPr>
            <p:cNvPr id="27" name="אליפסה 26"/>
            <p:cNvSpPr/>
            <p:nvPr/>
          </p:nvSpPr>
          <p:spPr>
            <a:xfrm>
              <a:off x="5058135" y="5647956"/>
              <a:ext cx="98387" cy="98387"/>
            </a:xfrm>
            <a:prstGeom prst="ellipse">
              <a:avLst/>
            </a:prstGeom>
            <a:solidFill>
              <a:srgbClr val="0040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אליפסה 30"/>
            <p:cNvSpPr/>
            <p:nvPr/>
          </p:nvSpPr>
          <p:spPr>
            <a:xfrm>
              <a:off x="5077312" y="5835402"/>
              <a:ext cx="71608" cy="71608"/>
            </a:xfrm>
            <a:prstGeom prst="ellipse">
              <a:avLst/>
            </a:prstGeom>
            <a:solidFill>
              <a:srgbClr val="FFA3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2" name="מחבר ישר 31"/>
            <p:cNvCxnSpPr/>
            <p:nvPr/>
          </p:nvCxnSpPr>
          <p:spPr>
            <a:xfrm>
              <a:off x="5058135" y="6060632"/>
              <a:ext cx="11574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3" name="קבוצה 32"/>
          <p:cNvGrpSpPr/>
          <p:nvPr/>
        </p:nvGrpSpPr>
        <p:grpSpPr>
          <a:xfrm>
            <a:off x="371475" y="493867"/>
            <a:ext cx="4816500" cy="4290808"/>
            <a:chOff x="371475" y="493867"/>
            <a:chExt cx="4816500" cy="4290808"/>
          </a:xfrm>
        </p:grpSpPr>
        <p:sp>
          <p:nvSpPr>
            <p:cNvPr id="34" name="מלבן 33"/>
            <p:cNvSpPr/>
            <p:nvPr/>
          </p:nvSpPr>
          <p:spPr>
            <a:xfrm>
              <a:off x="3553905" y="691782"/>
              <a:ext cx="422376" cy="564874"/>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מלבן 34"/>
            <p:cNvSpPr/>
            <p:nvPr/>
          </p:nvSpPr>
          <p:spPr>
            <a:xfrm>
              <a:off x="4204145" y="1127590"/>
              <a:ext cx="422376" cy="564874"/>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מלבן 35"/>
            <p:cNvSpPr/>
            <p:nvPr/>
          </p:nvSpPr>
          <p:spPr>
            <a:xfrm>
              <a:off x="2639616" y="493867"/>
              <a:ext cx="570309" cy="564874"/>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צורה חופשית 36"/>
            <p:cNvSpPr/>
            <p:nvPr/>
          </p:nvSpPr>
          <p:spPr>
            <a:xfrm>
              <a:off x="960699" y="1009650"/>
              <a:ext cx="755393" cy="609600"/>
            </a:xfrm>
            <a:custGeom>
              <a:avLst/>
              <a:gdLst>
                <a:gd name="connsiteX0" fmla="*/ 753801 w 755393"/>
                <a:gd name="connsiteY0" fmla="*/ 0 h 609600"/>
                <a:gd name="connsiteX1" fmla="*/ 753801 w 755393"/>
                <a:gd name="connsiteY1" fmla="*/ 0 h 609600"/>
                <a:gd name="connsiteX2" fmla="*/ 744276 w 755393"/>
                <a:gd name="connsiteY2" fmla="*/ 371475 h 609600"/>
                <a:gd name="connsiteX3" fmla="*/ 687126 w 755393"/>
                <a:gd name="connsiteY3" fmla="*/ 409575 h 609600"/>
                <a:gd name="connsiteX4" fmla="*/ 649026 w 755393"/>
                <a:gd name="connsiteY4" fmla="*/ 495300 h 609600"/>
                <a:gd name="connsiteX5" fmla="*/ 620451 w 755393"/>
                <a:gd name="connsiteY5" fmla="*/ 514350 h 609600"/>
                <a:gd name="connsiteX6" fmla="*/ 601401 w 755393"/>
                <a:gd name="connsiteY6" fmla="*/ 552450 h 609600"/>
                <a:gd name="connsiteX7" fmla="*/ 572826 w 755393"/>
                <a:gd name="connsiteY7" fmla="*/ 561975 h 609600"/>
                <a:gd name="connsiteX8" fmla="*/ 544251 w 755393"/>
                <a:gd name="connsiteY8" fmla="*/ 581025 h 609600"/>
                <a:gd name="connsiteX9" fmla="*/ 506151 w 755393"/>
                <a:gd name="connsiteY9" fmla="*/ 590550 h 609600"/>
                <a:gd name="connsiteX10" fmla="*/ 391851 w 755393"/>
                <a:gd name="connsiteY10" fmla="*/ 609600 h 609600"/>
                <a:gd name="connsiteX11" fmla="*/ 220401 w 755393"/>
                <a:gd name="connsiteY11" fmla="*/ 600075 h 609600"/>
                <a:gd name="connsiteX12" fmla="*/ 144201 w 755393"/>
                <a:gd name="connsiteY12" fmla="*/ 523875 h 609600"/>
                <a:gd name="connsiteX13" fmla="*/ 106101 w 755393"/>
                <a:gd name="connsiteY13" fmla="*/ 504825 h 609600"/>
                <a:gd name="connsiteX14" fmla="*/ 39426 w 755393"/>
                <a:gd name="connsiteY14" fmla="*/ 419100 h 609600"/>
                <a:gd name="connsiteX15" fmla="*/ 20376 w 755393"/>
                <a:gd name="connsiteY15" fmla="*/ 390525 h 609600"/>
                <a:gd name="connsiteX16" fmla="*/ 10851 w 755393"/>
                <a:gd name="connsiteY16" fmla="*/ 228600 h 609600"/>
                <a:gd name="connsiteX17" fmla="*/ 29901 w 755393"/>
                <a:gd name="connsiteY17" fmla="*/ 200025 h 609600"/>
                <a:gd name="connsiteX18" fmla="*/ 134676 w 755393"/>
                <a:gd name="connsiteY18" fmla="*/ 161925 h 609600"/>
                <a:gd name="connsiteX19" fmla="*/ 172776 w 755393"/>
                <a:gd name="connsiteY19" fmla="*/ 142875 h 609600"/>
                <a:gd name="connsiteX20" fmla="*/ 210876 w 755393"/>
                <a:gd name="connsiteY20" fmla="*/ 133350 h 609600"/>
                <a:gd name="connsiteX21" fmla="*/ 306126 w 755393"/>
                <a:gd name="connsiteY21" fmla="*/ 114300 h 609600"/>
                <a:gd name="connsiteX22" fmla="*/ 363276 w 755393"/>
                <a:gd name="connsiteY22" fmla="*/ 95250 h 609600"/>
                <a:gd name="connsiteX23" fmla="*/ 401376 w 755393"/>
                <a:gd name="connsiteY23" fmla="*/ 85725 h 609600"/>
                <a:gd name="connsiteX24" fmla="*/ 429951 w 755393"/>
                <a:gd name="connsiteY24" fmla="*/ 76200 h 609600"/>
                <a:gd name="connsiteX25" fmla="*/ 477576 w 755393"/>
                <a:gd name="connsiteY25" fmla="*/ 66675 h 609600"/>
                <a:gd name="connsiteX26" fmla="*/ 553776 w 755393"/>
                <a:gd name="connsiteY26" fmla="*/ 47625 h 609600"/>
                <a:gd name="connsiteX27" fmla="*/ 601401 w 755393"/>
                <a:gd name="connsiteY27" fmla="*/ 38100 h 609600"/>
                <a:gd name="connsiteX28" fmla="*/ 677601 w 755393"/>
                <a:gd name="connsiteY28" fmla="*/ 19050 h 609600"/>
                <a:gd name="connsiteX29" fmla="*/ 753801 w 755393"/>
                <a:gd name="connsiteY29"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55393" h="609600">
                  <a:moveTo>
                    <a:pt x="753801" y="0"/>
                  </a:moveTo>
                  <a:lnTo>
                    <a:pt x="753801" y="0"/>
                  </a:lnTo>
                  <a:cubicBezTo>
                    <a:pt x="750626" y="123825"/>
                    <a:pt x="764178" y="249219"/>
                    <a:pt x="744276" y="371475"/>
                  </a:cubicBezTo>
                  <a:cubicBezTo>
                    <a:pt x="740597" y="394073"/>
                    <a:pt x="687126" y="409575"/>
                    <a:pt x="687126" y="409575"/>
                  </a:cubicBezTo>
                  <a:cubicBezTo>
                    <a:pt x="656937" y="454858"/>
                    <a:pt x="671696" y="427290"/>
                    <a:pt x="649026" y="495300"/>
                  </a:cubicBezTo>
                  <a:cubicBezTo>
                    <a:pt x="645406" y="506160"/>
                    <a:pt x="629976" y="508000"/>
                    <a:pt x="620451" y="514350"/>
                  </a:cubicBezTo>
                  <a:cubicBezTo>
                    <a:pt x="614101" y="527050"/>
                    <a:pt x="611441" y="542410"/>
                    <a:pt x="601401" y="552450"/>
                  </a:cubicBezTo>
                  <a:cubicBezTo>
                    <a:pt x="594301" y="559550"/>
                    <a:pt x="581806" y="557485"/>
                    <a:pt x="572826" y="561975"/>
                  </a:cubicBezTo>
                  <a:cubicBezTo>
                    <a:pt x="562587" y="567095"/>
                    <a:pt x="554773" y="576516"/>
                    <a:pt x="544251" y="581025"/>
                  </a:cubicBezTo>
                  <a:cubicBezTo>
                    <a:pt x="532219" y="586182"/>
                    <a:pt x="518738" y="586954"/>
                    <a:pt x="506151" y="590550"/>
                  </a:cubicBezTo>
                  <a:cubicBezTo>
                    <a:pt x="435069" y="610859"/>
                    <a:pt x="531172" y="594120"/>
                    <a:pt x="391851" y="609600"/>
                  </a:cubicBezTo>
                  <a:cubicBezTo>
                    <a:pt x="334701" y="606425"/>
                    <a:pt x="276333" y="612234"/>
                    <a:pt x="220401" y="600075"/>
                  </a:cubicBezTo>
                  <a:cubicBezTo>
                    <a:pt x="176174" y="590461"/>
                    <a:pt x="172640" y="548252"/>
                    <a:pt x="144201" y="523875"/>
                  </a:cubicBezTo>
                  <a:cubicBezTo>
                    <a:pt x="133420" y="514634"/>
                    <a:pt x="117460" y="513344"/>
                    <a:pt x="106101" y="504825"/>
                  </a:cubicBezTo>
                  <a:cubicBezTo>
                    <a:pt x="67089" y="475566"/>
                    <a:pt x="64688" y="459519"/>
                    <a:pt x="39426" y="419100"/>
                  </a:cubicBezTo>
                  <a:cubicBezTo>
                    <a:pt x="33359" y="409392"/>
                    <a:pt x="26726" y="400050"/>
                    <a:pt x="20376" y="390525"/>
                  </a:cubicBezTo>
                  <a:cubicBezTo>
                    <a:pt x="1420" y="314700"/>
                    <a:pt x="-9325" y="309306"/>
                    <a:pt x="10851" y="228600"/>
                  </a:cubicBezTo>
                  <a:cubicBezTo>
                    <a:pt x="13627" y="217494"/>
                    <a:pt x="20586" y="206679"/>
                    <a:pt x="29901" y="200025"/>
                  </a:cubicBezTo>
                  <a:cubicBezTo>
                    <a:pt x="41498" y="191741"/>
                    <a:pt x="125515" y="164979"/>
                    <a:pt x="134676" y="161925"/>
                  </a:cubicBezTo>
                  <a:cubicBezTo>
                    <a:pt x="148146" y="157435"/>
                    <a:pt x="159481" y="147861"/>
                    <a:pt x="172776" y="142875"/>
                  </a:cubicBezTo>
                  <a:cubicBezTo>
                    <a:pt x="185033" y="138278"/>
                    <a:pt x="198076" y="136093"/>
                    <a:pt x="210876" y="133350"/>
                  </a:cubicBezTo>
                  <a:cubicBezTo>
                    <a:pt x="242536" y="126566"/>
                    <a:pt x="274376" y="120650"/>
                    <a:pt x="306126" y="114300"/>
                  </a:cubicBezTo>
                  <a:cubicBezTo>
                    <a:pt x="325817" y="110362"/>
                    <a:pt x="344226" y="101600"/>
                    <a:pt x="363276" y="95250"/>
                  </a:cubicBezTo>
                  <a:cubicBezTo>
                    <a:pt x="375695" y="91110"/>
                    <a:pt x="388789" y="89321"/>
                    <a:pt x="401376" y="85725"/>
                  </a:cubicBezTo>
                  <a:cubicBezTo>
                    <a:pt x="411030" y="82967"/>
                    <a:pt x="420211" y="78635"/>
                    <a:pt x="429951" y="76200"/>
                  </a:cubicBezTo>
                  <a:cubicBezTo>
                    <a:pt x="445657" y="72273"/>
                    <a:pt x="461801" y="70315"/>
                    <a:pt x="477576" y="66675"/>
                  </a:cubicBezTo>
                  <a:cubicBezTo>
                    <a:pt x="503087" y="60788"/>
                    <a:pt x="528103" y="52760"/>
                    <a:pt x="553776" y="47625"/>
                  </a:cubicBezTo>
                  <a:cubicBezTo>
                    <a:pt x="569651" y="44450"/>
                    <a:pt x="585626" y="41740"/>
                    <a:pt x="601401" y="38100"/>
                  </a:cubicBezTo>
                  <a:cubicBezTo>
                    <a:pt x="626912" y="32213"/>
                    <a:pt x="652201" y="25400"/>
                    <a:pt x="677601" y="19050"/>
                  </a:cubicBezTo>
                  <a:lnTo>
                    <a:pt x="753801" y="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צורה חופשית 37"/>
            <p:cNvSpPr/>
            <p:nvPr/>
          </p:nvSpPr>
          <p:spPr>
            <a:xfrm>
              <a:off x="542033" y="1679704"/>
              <a:ext cx="658117" cy="634871"/>
            </a:xfrm>
            <a:custGeom>
              <a:avLst/>
              <a:gdLst>
                <a:gd name="connsiteX0" fmla="*/ 658117 w 658117"/>
                <a:gd name="connsiteY0" fmla="*/ 158621 h 634871"/>
                <a:gd name="connsiteX1" fmla="*/ 658117 w 658117"/>
                <a:gd name="connsiteY1" fmla="*/ 158621 h 634871"/>
                <a:gd name="connsiteX2" fmla="*/ 629542 w 658117"/>
                <a:gd name="connsiteY2" fmla="*/ 234821 h 634871"/>
                <a:gd name="connsiteX3" fmla="*/ 610492 w 658117"/>
                <a:gd name="connsiteY3" fmla="*/ 330071 h 634871"/>
                <a:gd name="connsiteX4" fmla="*/ 581917 w 658117"/>
                <a:gd name="connsiteY4" fmla="*/ 406271 h 634871"/>
                <a:gd name="connsiteX5" fmla="*/ 572392 w 658117"/>
                <a:gd name="connsiteY5" fmla="*/ 444371 h 634871"/>
                <a:gd name="connsiteX6" fmla="*/ 553342 w 658117"/>
                <a:gd name="connsiteY6" fmla="*/ 501521 h 634871"/>
                <a:gd name="connsiteX7" fmla="*/ 543817 w 658117"/>
                <a:gd name="connsiteY7" fmla="*/ 530096 h 634871"/>
                <a:gd name="connsiteX8" fmla="*/ 496192 w 658117"/>
                <a:gd name="connsiteY8" fmla="*/ 587246 h 634871"/>
                <a:gd name="connsiteX9" fmla="*/ 429517 w 658117"/>
                <a:gd name="connsiteY9" fmla="*/ 606296 h 634871"/>
                <a:gd name="connsiteX10" fmla="*/ 400942 w 658117"/>
                <a:gd name="connsiteY10" fmla="*/ 615821 h 634871"/>
                <a:gd name="connsiteX11" fmla="*/ 353317 w 658117"/>
                <a:gd name="connsiteY11" fmla="*/ 625346 h 634871"/>
                <a:gd name="connsiteX12" fmla="*/ 315217 w 658117"/>
                <a:gd name="connsiteY12" fmla="*/ 634871 h 634871"/>
                <a:gd name="connsiteX13" fmla="*/ 191392 w 658117"/>
                <a:gd name="connsiteY13" fmla="*/ 625346 h 634871"/>
                <a:gd name="connsiteX14" fmla="*/ 153292 w 658117"/>
                <a:gd name="connsiteY14" fmla="*/ 558671 h 634871"/>
                <a:gd name="connsiteX15" fmla="*/ 115192 w 658117"/>
                <a:gd name="connsiteY15" fmla="*/ 472946 h 634871"/>
                <a:gd name="connsiteX16" fmla="*/ 86617 w 658117"/>
                <a:gd name="connsiteY16" fmla="*/ 444371 h 634871"/>
                <a:gd name="connsiteX17" fmla="*/ 77092 w 658117"/>
                <a:gd name="connsiteY17" fmla="*/ 396746 h 634871"/>
                <a:gd name="connsiteX18" fmla="*/ 38992 w 658117"/>
                <a:gd name="connsiteY18" fmla="*/ 339596 h 634871"/>
                <a:gd name="connsiteX19" fmla="*/ 29467 w 658117"/>
                <a:gd name="connsiteY19" fmla="*/ 301496 h 634871"/>
                <a:gd name="connsiteX20" fmla="*/ 10417 w 658117"/>
                <a:gd name="connsiteY20" fmla="*/ 263396 h 634871"/>
                <a:gd name="connsiteX21" fmla="*/ 892 w 658117"/>
                <a:gd name="connsiteY21" fmla="*/ 215771 h 634871"/>
                <a:gd name="connsiteX22" fmla="*/ 10417 w 658117"/>
                <a:gd name="connsiteY22" fmla="*/ 72896 h 634871"/>
                <a:gd name="connsiteX23" fmla="*/ 67567 w 658117"/>
                <a:gd name="connsiteY23" fmla="*/ 53846 h 634871"/>
                <a:gd name="connsiteX24" fmla="*/ 105667 w 658117"/>
                <a:gd name="connsiteY24" fmla="*/ 44321 h 634871"/>
                <a:gd name="connsiteX25" fmla="*/ 286642 w 658117"/>
                <a:gd name="connsiteY25" fmla="*/ 15746 h 634871"/>
                <a:gd name="connsiteX26" fmla="*/ 448567 w 658117"/>
                <a:gd name="connsiteY26" fmla="*/ 15746 h 634871"/>
                <a:gd name="connsiteX27" fmla="*/ 505717 w 658117"/>
                <a:gd name="connsiteY27" fmla="*/ 72896 h 634871"/>
                <a:gd name="connsiteX28" fmla="*/ 562867 w 658117"/>
                <a:gd name="connsiteY28" fmla="*/ 120521 h 634871"/>
                <a:gd name="connsiteX29" fmla="*/ 591442 w 658117"/>
                <a:gd name="connsiteY29" fmla="*/ 120521 h 634871"/>
                <a:gd name="connsiteX30" fmla="*/ 658117 w 658117"/>
                <a:gd name="connsiteY30" fmla="*/ 158621 h 634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58117" h="634871">
                  <a:moveTo>
                    <a:pt x="658117" y="158621"/>
                  </a:moveTo>
                  <a:lnTo>
                    <a:pt x="658117" y="158621"/>
                  </a:lnTo>
                  <a:cubicBezTo>
                    <a:pt x="648592" y="184021"/>
                    <a:pt x="638120" y="209086"/>
                    <a:pt x="629542" y="234821"/>
                  </a:cubicBezTo>
                  <a:cubicBezTo>
                    <a:pt x="616890" y="272776"/>
                    <a:pt x="619871" y="287864"/>
                    <a:pt x="610492" y="330071"/>
                  </a:cubicBezTo>
                  <a:cubicBezTo>
                    <a:pt x="606033" y="350135"/>
                    <a:pt x="586861" y="391440"/>
                    <a:pt x="581917" y="406271"/>
                  </a:cubicBezTo>
                  <a:cubicBezTo>
                    <a:pt x="577777" y="418690"/>
                    <a:pt x="576154" y="431832"/>
                    <a:pt x="572392" y="444371"/>
                  </a:cubicBezTo>
                  <a:cubicBezTo>
                    <a:pt x="566622" y="463605"/>
                    <a:pt x="559692" y="482471"/>
                    <a:pt x="553342" y="501521"/>
                  </a:cubicBezTo>
                  <a:lnTo>
                    <a:pt x="543817" y="530096"/>
                  </a:lnTo>
                  <a:cubicBezTo>
                    <a:pt x="538797" y="545157"/>
                    <a:pt x="507561" y="579667"/>
                    <a:pt x="496192" y="587246"/>
                  </a:cubicBezTo>
                  <a:cubicBezTo>
                    <a:pt x="487628" y="592955"/>
                    <a:pt x="435074" y="604708"/>
                    <a:pt x="429517" y="606296"/>
                  </a:cubicBezTo>
                  <a:cubicBezTo>
                    <a:pt x="419863" y="609054"/>
                    <a:pt x="410682" y="613386"/>
                    <a:pt x="400942" y="615821"/>
                  </a:cubicBezTo>
                  <a:cubicBezTo>
                    <a:pt x="385236" y="619748"/>
                    <a:pt x="369121" y="621834"/>
                    <a:pt x="353317" y="625346"/>
                  </a:cubicBezTo>
                  <a:cubicBezTo>
                    <a:pt x="340538" y="628186"/>
                    <a:pt x="327917" y="631696"/>
                    <a:pt x="315217" y="634871"/>
                  </a:cubicBezTo>
                  <a:cubicBezTo>
                    <a:pt x="273942" y="631696"/>
                    <a:pt x="231391" y="636012"/>
                    <a:pt x="191392" y="625346"/>
                  </a:cubicBezTo>
                  <a:cubicBezTo>
                    <a:pt x="183666" y="623286"/>
                    <a:pt x="153647" y="559469"/>
                    <a:pt x="153292" y="558671"/>
                  </a:cubicBezTo>
                  <a:cubicBezTo>
                    <a:pt x="144506" y="538904"/>
                    <a:pt x="128985" y="492256"/>
                    <a:pt x="115192" y="472946"/>
                  </a:cubicBezTo>
                  <a:cubicBezTo>
                    <a:pt x="107362" y="461985"/>
                    <a:pt x="96142" y="453896"/>
                    <a:pt x="86617" y="444371"/>
                  </a:cubicBezTo>
                  <a:cubicBezTo>
                    <a:pt x="83442" y="428496"/>
                    <a:pt x="83791" y="411484"/>
                    <a:pt x="77092" y="396746"/>
                  </a:cubicBezTo>
                  <a:cubicBezTo>
                    <a:pt x="67618" y="375903"/>
                    <a:pt x="38992" y="339596"/>
                    <a:pt x="38992" y="339596"/>
                  </a:cubicBezTo>
                  <a:cubicBezTo>
                    <a:pt x="35817" y="326896"/>
                    <a:pt x="34064" y="313753"/>
                    <a:pt x="29467" y="301496"/>
                  </a:cubicBezTo>
                  <a:cubicBezTo>
                    <a:pt x="24481" y="288201"/>
                    <a:pt x="14907" y="276866"/>
                    <a:pt x="10417" y="263396"/>
                  </a:cubicBezTo>
                  <a:cubicBezTo>
                    <a:pt x="5297" y="248037"/>
                    <a:pt x="4067" y="231646"/>
                    <a:pt x="892" y="215771"/>
                  </a:cubicBezTo>
                  <a:cubicBezTo>
                    <a:pt x="4067" y="168146"/>
                    <a:pt x="-7756" y="117032"/>
                    <a:pt x="10417" y="72896"/>
                  </a:cubicBezTo>
                  <a:cubicBezTo>
                    <a:pt x="18063" y="54328"/>
                    <a:pt x="48517" y="60196"/>
                    <a:pt x="67567" y="53846"/>
                  </a:cubicBezTo>
                  <a:cubicBezTo>
                    <a:pt x="79986" y="49706"/>
                    <a:pt x="92911" y="47265"/>
                    <a:pt x="105667" y="44321"/>
                  </a:cubicBezTo>
                  <a:cubicBezTo>
                    <a:pt x="214902" y="19113"/>
                    <a:pt x="170592" y="27351"/>
                    <a:pt x="286642" y="15746"/>
                  </a:cubicBezTo>
                  <a:cubicBezTo>
                    <a:pt x="344500" y="1281"/>
                    <a:pt x="376208" y="-10913"/>
                    <a:pt x="448567" y="15746"/>
                  </a:cubicBezTo>
                  <a:cubicBezTo>
                    <a:pt x="473847" y="25060"/>
                    <a:pt x="486667" y="53846"/>
                    <a:pt x="505717" y="72896"/>
                  </a:cubicBezTo>
                  <a:cubicBezTo>
                    <a:pt x="518980" y="86159"/>
                    <a:pt x="542975" y="113890"/>
                    <a:pt x="562867" y="120521"/>
                  </a:cubicBezTo>
                  <a:cubicBezTo>
                    <a:pt x="571903" y="123533"/>
                    <a:pt x="581917" y="120521"/>
                    <a:pt x="591442" y="120521"/>
                  </a:cubicBezTo>
                  <a:lnTo>
                    <a:pt x="658117" y="158621"/>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מלבן 38"/>
            <p:cNvSpPr/>
            <p:nvPr/>
          </p:nvSpPr>
          <p:spPr>
            <a:xfrm>
              <a:off x="371475" y="2457450"/>
              <a:ext cx="499616" cy="56197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מלבן 39"/>
            <p:cNvSpPr/>
            <p:nvPr/>
          </p:nvSpPr>
          <p:spPr>
            <a:xfrm>
              <a:off x="4315928" y="4222700"/>
              <a:ext cx="499616" cy="56197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מלבן 40"/>
            <p:cNvSpPr/>
            <p:nvPr/>
          </p:nvSpPr>
          <p:spPr>
            <a:xfrm>
              <a:off x="4688359" y="3508325"/>
              <a:ext cx="499616" cy="56197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מלבן 41"/>
            <p:cNvSpPr/>
            <p:nvPr/>
          </p:nvSpPr>
          <p:spPr>
            <a:xfrm>
              <a:off x="4661063" y="1844824"/>
              <a:ext cx="499616" cy="56197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1" name="Picture 2" descr="עיריית תל-אביב-יפו - עמוד הבית"/>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847" y="162849"/>
            <a:ext cx="1106149" cy="608382"/>
          </a:xfrm>
          <a:prstGeom prst="rect">
            <a:avLst/>
          </a:prstGeom>
          <a:noFill/>
          <a:extLst>
            <a:ext uri="{909E8E84-426E-40DD-AFC4-6F175D3DCCD1}">
              <a14:hiddenFill xmlns:a14="http://schemas.microsoft.com/office/drawing/2010/main">
                <a:solidFill>
                  <a:srgbClr val="FFFFFF"/>
                </a:solidFill>
              </a14:hiddenFill>
            </a:ext>
          </a:extLst>
        </p:spPr>
      </p:pic>
      <p:sp>
        <p:nvSpPr>
          <p:cNvPr id="43" name="מלבן 42"/>
          <p:cNvSpPr/>
          <p:nvPr/>
        </p:nvSpPr>
        <p:spPr>
          <a:xfrm>
            <a:off x="304560" y="5792535"/>
            <a:ext cx="1834156" cy="307777"/>
          </a:xfrm>
          <a:prstGeom prst="rect">
            <a:avLst/>
          </a:prstGeom>
        </p:spPr>
        <p:txBody>
          <a:bodyPr wrap="none">
            <a:spAutoFit/>
          </a:bodyPr>
          <a:lstStyle/>
          <a:p>
            <a:pPr rtl="1"/>
            <a:r>
              <a:rPr lang="he-IL" sz="1400" dirty="0" smtClean="0">
                <a:latin typeface="Blender" pitchFamily="18" charset="-79"/>
                <a:ea typeface="Open Sans" panose="020B0606030504020204" pitchFamily="34" charset="0"/>
                <a:cs typeface="Blender" pitchFamily="18" charset="-79"/>
                <a:hlinkClick r:id="rId5"/>
              </a:rPr>
              <a:t>מדידת </a:t>
            </a:r>
            <a:r>
              <a:rPr lang="he-IL" sz="1400" dirty="0" smtClean="0">
                <a:latin typeface="Blender" pitchFamily="18" charset="-79"/>
                <a:ea typeface="Open Sans" panose="020B0606030504020204" pitchFamily="34" charset="0"/>
                <a:cs typeface="Blender" pitchFamily="18" charset="-79"/>
                <a:hlinkClick r:id="rId5"/>
              </a:rPr>
              <a:t>היעדים, </a:t>
            </a:r>
            <a:r>
              <a:rPr lang="en-US" sz="1400" dirty="0" smtClean="0">
                <a:latin typeface="Blender" pitchFamily="18" charset="-79"/>
                <a:ea typeface="Open Sans" panose="020B0606030504020204" pitchFamily="34" charset="0"/>
                <a:cs typeface="Blender" pitchFamily="18" charset="-79"/>
                <a:hlinkClick r:id="rId5"/>
              </a:rPr>
              <a:t>OECD</a:t>
            </a:r>
            <a:endParaRPr lang="he-IL" sz="1400" dirty="0" smtClean="0">
              <a:latin typeface="Blender" pitchFamily="18" charset="-79"/>
              <a:ea typeface="Open Sans" panose="020B0606030504020204" pitchFamily="34" charset="0"/>
              <a:cs typeface="Blender" pitchFamily="18" charset="-79"/>
            </a:endParaRPr>
          </a:p>
        </p:txBody>
      </p:sp>
    </p:spTree>
    <p:extLst>
      <p:ext uri="{BB962C8B-B14F-4D97-AF65-F5344CB8AC3E}">
        <p14:creationId xmlns:p14="http://schemas.microsoft.com/office/powerpoint/2010/main" val="23204149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יעדי הפיתוח ברי הקיימא של האום - SDG - SUSTAINABLE LOGISTIC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07203"/>
            <a:ext cx="12192000" cy="6150797"/>
          </a:xfrm>
          <a:prstGeom prst="rect">
            <a:avLst/>
          </a:prstGeom>
          <a:noFill/>
          <a:extLst>
            <a:ext uri="{909E8E84-426E-40DD-AFC4-6F175D3DCCD1}">
              <a14:hiddenFill xmlns:a14="http://schemas.microsoft.com/office/drawing/2010/main">
                <a:solidFill>
                  <a:srgbClr val="FFFFFF"/>
                </a:solidFill>
              </a14:hiddenFill>
            </a:ext>
          </a:extLst>
        </p:spPr>
      </p:pic>
      <p:sp>
        <p:nvSpPr>
          <p:cNvPr id="2" name="מלבן 1"/>
          <p:cNvSpPr/>
          <p:nvPr/>
        </p:nvSpPr>
        <p:spPr>
          <a:xfrm>
            <a:off x="0" y="-1"/>
            <a:ext cx="12192000" cy="685800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מלבן 7"/>
          <p:cNvSpPr/>
          <p:nvPr/>
        </p:nvSpPr>
        <p:spPr>
          <a:xfrm>
            <a:off x="4389442" y="112456"/>
            <a:ext cx="3308919" cy="696216"/>
          </a:xfrm>
          <a:prstGeom prst="rect">
            <a:avLst/>
          </a:prstGeom>
        </p:spPr>
        <p:txBody>
          <a:bodyPr wrap="none">
            <a:spAutoFit/>
          </a:bodyPr>
          <a:lstStyle/>
          <a:p>
            <a:pPr algn="r" rtl="1">
              <a:lnSpc>
                <a:spcPts val="5200"/>
              </a:lnSpc>
            </a:pPr>
            <a:r>
              <a:rPr lang="he-IL" sz="3200" b="1" dirty="0" smtClean="0">
                <a:latin typeface="Blender" pitchFamily="18" charset="-79"/>
                <a:ea typeface="Open Sans" panose="020B0606030504020204" pitchFamily="34" charset="0"/>
                <a:cs typeface="Blender" pitchFamily="18" charset="-79"/>
              </a:rPr>
              <a:t>תודה על ההקשבה!</a:t>
            </a:r>
            <a:endParaRPr lang="he-IL" sz="3200" b="1" dirty="0" smtClean="0">
              <a:latin typeface="Blender" pitchFamily="18" charset="-79"/>
              <a:ea typeface="Open Sans" panose="020B0606030504020204" pitchFamily="34" charset="0"/>
              <a:cs typeface="Blender" pitchFamily="18" charset="-79"/>
            </a:endParaRPr>
          </a:p>
        </p:txBody>
      </p:sp>
      <p:pic>
        <p:nvPicPr>
          <p:cNvPr id="6" name="Picture 2" descr="עיריית תל-אביב-יפו - עמוד הבית"/>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847" y="162849"/>
            <a:ext cx="1106149" cy="608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90669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p:cNvPicPr>
            <a:picLocks noChangeAspect="1"/>
          </p:cNvPicPr>
          <p:nvPr/>
        </p:nvPicPr>
        <p:blipFill rotWithShape="1">
          <a:blip r:embed="rId3" cstate="print">
            <a:extLst>
              <a:ext uri="{28A0092B-C50C-407E-A947-70E740481C1C}">
                <a14:useLocalDpi xmlns:a14="http://schemas.microsoft.com/office/drawing/2010/main" val="0"/>
              </a:ext>
            </a:extLst>
          </a:blip>
          <a:srcRect t="10877" b="20863"/>
          <a:stretch/>
        </p:blipFill>
        <p:spPr>
          <a:xfrm>
            <a:off x="514350" y="1335249"/>
            <a:ext cx="11185986" cy="5081177"/>
          </a:xfrm>
          <a:prstGeom prst="rect">
            <a:avLst/>
          </a:prstGeom>
        </p:spPr>
      </p:pic>
      <p:sp>
        <p:nvSpPr>
          <p:cNvPr id="5" name="מלבן 4"/>
          <p:cNvSpPr/>
          <p:nvPr/>
        </p:nvSpPr>
        <p:spPr>
          <a:xfrm>
            <a:off x="6172107" y="362525"/>
            <a:ext cx="5626861" cy="759182"/>
          </a:xfrm>
          <a:prstGeom prst="rect">
            <a:avLst/>
          </a:prstGeom>
        </p:spPr>
        <p:txBody>
          <a:bodyPr wrap="none">
            <a:spAutoFit/>
          </a:bodyPr>
          <a:lstStyle/>
          <a:p>
            <a:pPr algn="r" rtl="1">
              <a:lnSpc>
                <a:spcPts val="5200"/>
              </a:lnSpc>
            </a:pPr>
            <a:r>
              <a:rPr lang="he-IL" sz="3200" b="1" dirty="0" smtClean="0">
                <a:latin typeface="Blender" pitchFamily="18" charset="-79"/>
                <a:ea typeface="Open Sans" panose="020B0606030504020204" pitchFamily="34" charset="0"/>
                <a:cs typeface="Blender" pitchFamily="18" charset="-79"/>
              </a:rPr>
              <a:t>ה-</a:t>
            </a:r>
            <a:r>
              <a:rPr lang="en-GB" sz="3200" b="1" dirty="0" smtClean="0">
                <a:latin typeface="Blender" pitchFamily="18" charset="-79"/>
                <a:ea typeface="Open Sans" panose="020B0606030504020204" pitchFamily="34" charset="0"/>
                <a:cs typeface="Blender" pitchFamily="18" charset="-79"/>
              </a:rPr>
              <a:t>SDGs</a:t>
            </a:r>
            <a:r>
              <a:rPr lang="he-IL" sz="3200" b="1" dirty="0" smtClean="0">
                <a:latin typeface="Blender" pitchFamily="18" charset="-79"/>
                <a:ea typeface="Open Sans" panose="020B0606030504020204" pitchFamily="34" charset="0"/>
                <a:cs typeface="Blender" pitchFamily="18" charset="-79"/>
              </a:rPr>
              <a:t> כשפה משותפת מאחדת</a:t>
            </a:r>
          </a:p>
        </p:txBody>
      </p:sp>
      <p:pic>
        <p:nvPicPr>
          <p:cNvPr id="4" name="Picture 2" descr="עיריית תל-אביב-יפו - עמוד הבית"/>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847" y="162849"/>
            <a:ext cx="1106149" cy="608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97770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6061500" y="362525"/>
            <a:ext cx="5737468" cy="696216"/>
          </a:xfrm>
          <a:prstGeom prst="rect">
            <a:avLst/>
          </a:prstGeom>
        </p:spPr>
        <p:txBody>
          <a:bodyPr wrap="none">
            <a:spAutoFit/>
          </a:bodyPr>
          <a:lstStyle/>
          <a:p>
            <a:pPr algn="r" rtl="1">
              <a:lnSpc>
                <a:spcPts val="5200"/>
              </a:lnSpc>
            </a:pPr>
            <a:r>
              <a:rPr lang="he-IL" sz="3200" b="1" dirty="0" smtClean="0">
                <a:latin typeface="Blender" pitchFamily="18" charset="-79"/>
                <a:ea typeface="Open Sans" panose="020B0606030504020204" pitchFamily="34" charset="0"/>
                <a:cs typeface="Blender" pitchFamily="18" charset="-79"/>
              </a:rPr>
              <a:t>ברמה הלאומית </a:t>
            </a:r>
            <a:r>
              <a:rPr lang="he-IL" sz="3200" dirty="0" smtClean="0">
                <a:latin typeface="Blender" pitchFamily="18" charset="-79"/>
                <a:ea typeface="Open Sans" panose="020B0606030504020204" pitchFamily="34" charset="0"/>
                <a:cs typeface="Blender" pitchFamily="18" charset="-79"/>
              </a:rPr>
              <a:t>ישראל </a:t>
            </a:r>
            <a:r>
              <a:rPr lang="he-IL" sz="3200" dirty="0" err="1" smtClean="0">
                <a:latin typeface="Blender" pitchFamily="18" charset="-79"/>
                <a:ea typeface="Open Sans" panose="020B0606030504020204" pitchFamily="34" charset="0"/>
                <a:cs typeface="Blender" pitchFamily="18" charset="-79"/>
              </a:rPr>
              <a:t>וה</a:t>
            </a:r>
            <a:r>
              <a:rPr lang="en-GB" sz="3200" dirty="0" smtClean="0">
                <a:latin typeface="Blender" pitchFamily="18" charset="-79"/>
                <a:ea typeface="Open Sans" panose="020B0606030504020204" pitchFamily="34" charset="0"/>
                <a:cs typeface="Blender" pitchFamily="18" charset="-79"/>
              </a:rPr>
              <a:t>SDGs </a:t>
            </a:r>
            <a:r>
              <a:rPr lang="en-US" sz="3200" dirty="0" smtClean="0">
                <a:latin typeface="Blender" pitchFamily="18" charset="-79"/>
                <a:ea typeface="Open Sans" panose="020B0606030504020204" pitchFamily="34" charset="0"/>
                <a:cs typeface="Blender" pitchFamily="18" charset="-79"/>
              </a:rPr>
              <a:t>-</a:t>
            </a:r>
            <a:endParaRPr lang="he-IL" sz="3200" dirty="0" smtClean="0">
              <a:latin typeface="Blender" pitchFamily="18" charset="-79"/>
              <a:ea typeface="Open Sans" panose="020B0606030504020204" pitchFamily="34" charset="0"/>
              <a:cs typeface="Blender" pitchFamily="18" charset="-79"/>
            </a:endParaRPr>
          </a:p>
        </p:txBody>
      </p:sp>
      <p:sp>
        <p:nvSpPr>
          <p:cNvPr id="4" name="TextBox 3"/>
          <p:cNvSpPr txBox="1"/>
          <p:nvPr/>
        </p:nvSpPr>
        <p:spPr>
          <a:xfrm>
            <a:off x="7276012" y="1209095"/>
            <a:ext cx="4522956" cy="2990562"/>
          </a:xfrm>
          <a:prstGeom prst="rect">
            <a:avLst/>
          </a:prstGeom>
          <a:noFill/>
        </p:spPr>
        <p:txBody>
          <a:bodyPr wrap="square" rtlCol="0">
            <a:spAutoFit/>
          </a:bodyPr>
          <a:lstStyle/>
          <a:p>
            <a:pPr algn="r" rtl="1">
              <a:spcAft>
                <a:spcPts val="1000"/>
              </a:spcAft>
            </a:pPr>
            <a:r>
              <a:rPr lang="he-IL" sz="2000" dirty="0" smtClean="0">
                <a:latin typeface="Blender" pitchFamily="18" charset="-79"/>
                <a:ea typeface="Open Sans" panose="020B0606030504020204" pitchFamily="34" charset="0"/>
                <a:cs typeface="Blender" pitchFamily="18" charset="-79"/>
              </a:rPr>
              <a:t>בשנת 2019, הגישה ישראל דו"ח</a:t>
            </a:r>
            <a:r>
              <a:rPr lang="en-US" sz="2000" dirty="0" smtClean="0">
                <a:latin typeface="Blender" pitchFamily="18" charset="-79"/>
                <a:ea typeface="Open Sans" panose="020B0606030504020204" pitchFamily="34" charset="0"/>
                <a:cs typeface="Blender" pitchFamily="18" charset="-79"/>
              </a:rPr>
              <a:t/>
            </a:r>
            <a:br>
              <a:rPr lang="en-US" sz="2000" dirty="0" smtClean="0">
                <a:latin typeface="Blender" pitchFamily="18" charset="-79"/>
                <a:ea typeface="Open Sans" panose="020B0606030504020204" pitchFamily="34" charset="0"/>
                <a:cs typeface="Blender" pitchFamily="18" charset="-79"/>
              </a:rPr>
            </a:br>
            <a:r>
              <a:rPr lang="en-US" sz="2000" dirty="0">
                <a:latin typeface="Blender" pitchFamily="18" charset="-79"/>
                <a:ea typeface="Open Sans" panose="020B0606030504020204" pitchFamily="34" charset="0"/>
                <a:cs typeface="Blender" pitchFamily="18" charset="-79"/>
              </a:rPr>
              <a:t>VNR (Voluntary National Review)</a:t>
            </a:r>
            <a:r>
              <a:rPr lang="en-US" sz="2000" dirty="0" smtClean="0">
                <a:latin typeface="Blender" pitchFamily="18" charset="-79"/>
                <a:ea typeface="Open Sans" panose="020B0606030504020204" pitchFamily="34" charset="0"/>
                <a:cs typeface="Blender" pitchFamily="18" charset="-79"/>
              </a:rPr>
              <a:t/>
            </a:r>
            <a:br>
              <a:rPr lang="en-US" sz="2000" dirty="0" smtClean="0">
                <a:latin typeface="Blender" pitchFamily="18" charset="-79"/>
                <a:ea typeface="Open Sans" panose="020B0606030504020204" pitchFamily="34" charset="0"/>
                <a:cs typeface="Blender" pitchFamily="18" charset="-79"/>
              </a:rPr>
            </a:br>
            <a:r>
              <a:rPr lang="he-IL" sz="2000" dirty="0" smtClean="0">
                <a:latin typeface="Blender" pitchFamily="18" charset="-79"/>
                <a:ea typeface="Open Sans" panose="020B0606030504020204" pitchFamily="34" charset="0"/>
                <a:cs typeface="Blender" pitchFamily="18" charset="-79"/>
              </a:rPr>
              <a:t>על יישום היעדים </a:t>
            </a:r>
            <a:r>
              <a:rPr lang="he-IL" sz="2000" dirty="0" err="1" smtClean="0">
                <a:latin typeface="Blender" pitchFamily="18" charset="-79"/>
                <a:ea typeface="Open Sans" panose="020B0606030504020204" pitchFamily="34" charset="0"/>
                <a:cs typeface="Blender" pitchFamily="18" charset="-79"/>
              </a:rPr>
              <a:t>לא"ום</a:t>
            </a:r>
            <a:r>
              <a:rPr lang="he-IL" sz="2000" dirty="0" smtClean="0">
                <a:latin typeface="Blender" pitchFamily="18" charset="-79"/>
                <a:ea typeface="Open Sans" panose="020B0606030504020204" pitchFamily="34" charset="0"/>
                <a:cs typeface="Blender" pitchFamily="18" charset="-79"/>
              </a:rPr>
              <a:t>. </a:t>
            </a:r>
          </a:p>
          <a:p>
            <a:pPr algn="r" rtl="1">
              <a:spcAft>
                <a:spcPts val="1000"/>
              </a:spcAft>
            </a:pPr>
            <a:r>
              <a:rPr lang="he-IL" sz="2000" dirty="0" smtClean="0">
                <a:latin typeface="Blender" pitchFamily="18" charset="-79"/>
                <a:ea typeface="Open Sans" panose="020B0606030504020204" pitchFamily="34" charset="0"/>
                <a:cs typeface="Blender" pitchFamily="18" charset="-79"/>
              </a:rPr>
              <a:t>לפי הדו"ח נותרה עבודה משמעותית לסגירת פערים בתחומים כגון תעסוקה, פערים מגדריים, פערי הכנסות, פערים בחינוך, כמו גם נושאים סביבתיים כגון הגדלת שמורות טבע ימיות, כניסת מינים פולשים, פגיעה במגוון הביולוגי ועוד.  </a:t>
            </a:r>
          </a:p>
        </p:txBody>
      </p:sp>
      <p:sp>
        <p:nvSpPr>
          <p:cNvPr id="17" name="מלבן 16"/>
          <p:cNvSpPr/>
          <p:nvPr/>
        </p:nvSpPr>
        <p:spPr>
          <a:xfrm>
            <a:off x="288734" y="6176962"/>
            <a:ext cx="3183885" cy="338554"/>
          </a:xfrm>
          <a:prstGeom prst="rect">
            <a:avLst/>
          </a:prstGeom>
        </p:spPr>
        <p:txBody>
          <a:bodyPr wrap="none">
            <a:spAutoFit/>
          </a:bodyPr>
          <a:lstStyle/>
          <a:p>
            <a:pPr rtl="1"/>
            <a:r>
              <a:rPr lang="he-IL" sz="1600" dirty="0" smtClean="0">
                <a:latin typeface="Blender" pitchFamily="18" charset="-79"/>
                <a:ea typeface="Open Sans" panose="020B0606030504020204" pitchFamily="34" charset="0"/>
                <a:cs typeface="Blender" pitchFamily="18" charset="-79"/>
              </a:rPr>
              <a:t>מתוך </a:t>
            </a:r>
            <a:r>
              <a:rPr lang="he-IL" sz="1600" dirty="0" smtClean="0">
                <a:latin typeface="Blender" pitchFamily="18" charset="-79"/>
                <a:ea typeface="Open Sans" panose="020B0606030504020204" pitchFamily="34" charset="0"/>
                <a:cs typeface="Blender" pitchFamily="18" charset="-79"/>
                <a:hlinkClick r:id="rId3"/>
              </a:rPr>
              <a:t>דו"ח ה-</a:t>
            </a:r>
            <a:r>
              <a:rPr lang="en-US" sz="1600" dirty="0" smtClean="0">
                <a:latin typeface="Blender" pitchFamily="18" charset="-79"/>
                <a:ea typeface="Open Sans" panose="020B0606030504020204" pitchFamily="34" charset="0"/>
                <a:cs typeface="Blender" pitchFamily="18" charset="-79"/>
                <a:hlinkClick r:id="rId3"/>
              </a:rPr>
              <a:t>VNR</a:t>
            </a:r>
            <a:r>
              <a:rPr lang="he-IL" sz="1600" dirty="0" smtClean="0">
                <a:latin typeface="Blender" pitchFamily="18" charset="-79"/>
                <a:ea typeface="Open Sans" panose="020B0606030504020204" pitchFamily="34" charset="0"/>
                <a:cs typeface="Blender" pitchFamily="18" charset="-79"/>
                <a:hlinkClick r:id="rId3"/>
              </a:rPr>
              <a:t> של ישראל, 2019</a:t>
            </a:r>
            <a:endParaRPr lang="he-IL" sz="1600" dirty="0" smtClean="0">
              <a:latin typeface="Blender" pitchFamily="18" charset="-79"/>
              <a:ea typeface="Open Sans" panose="020B0606030504020204" pitchFamily="34" charset="0"/>
              <a:cs typeface="Blender" pitchFamily="18" charset="-79"/>
            </a:endParaRPr>
          </a:p>
        </p:txBody>
      </p:sp>
      <p:grpSp>
        <p:nvGrpSpPr>
          <p:cNvPr id="3" name="קבוצה 2"/>
          <p:cNvGrpSpPr/>
          <p:nvPr/>
        </p:nvGrpSpPr>
        <p:grpSpPr>
          <a:xfrm>
            <a:off x="391751" y="1327492"/>
            <a:ext cx="6884260" cy="4480699"/>
            <a:chOff x="391751" y="684217"/>
            <a:chExt cx="6884260" cy="4480699"/>
          </a:xfrm>
        </p:grpSpPr>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11756" r="10414"/>
            <a:stretch/>
          </p:blipFill>
          <p:spPr bwMode="auto">
            <a:xfrm>
              <a:off x="391751" y="684217"/>
              <a:ext cx="6518007" cy="44806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05706" y="1238201"/>
              <a:ext cx="2290051" cy="277356"/>
            </a:xfrm>
            <a:prstGeom prst="rect">
              <a:avLst/>
            </a:prstGeom>
            <a:solidFill>
              <a:schemeClr val="bg1"/>
            </a:solidFill>
          </p:spPr>
          <p:txBody>
            <a:bodyPr wrap="square" rtlCol="0">
              <a:spAutoFit/>
            </a:bodyPr>
            <a:lstStyle/>
            <a:p>
              <a:pPr rtl="1">
                <a:lnSpc>
                  <a:spcPts val="1200"/>
                </a:lnSpc>
              </a:pPr>
              <a:r>
                <a:rPr lang="he-IL" sz="1600" dirty="0" smtClean="0">
                  <a:latin typeface="Blender" panose="02020003050405020304" pitchFamily="18" charset="-79"/>
                  <a:cs typeface="Blender" panose="02020003050405020304" pitchFamily="18" charset="-79"/>
                </a:rPr>
                <a:t>ישראל דיגיטלית</a:t>
              </a:r>
              <a:endParaRPr lang="en-GB" sz="1600" dirty="0">
                <a:latin typeface="Blender" panose="02020003050405020304" pitchFamily="18" charset="-79"/>
                <a:cs typeface="Blender" panose="02020003050405020304" pitchFamily="18" charset="-79"/>
              </a:endParaRPr>
            </a:p>
          </p:txBody>
        </p:sp>
        <p:sp>
          <p:nvSpPr>
            <p:cNvPr id="8" name="TextBox 7"/>
            <p:cNvSpPr txBox="1"/>
            <p:nvPr/>
          </p:nvSpPr>
          <p:spPr>
            <a:xfrm>
              <a:off x="405706" y="1789099"/>
              <a:ext cx="3042358" cy="277356"/>
            </a:xfrm>
            <a:prstGeom prst="rect">
              <a:avLst/>
            </a:prstGeom>
            <a:solidFill>
              <a:schemeClr val="bg1"/>
            </a:solidFill>
          </p:spPr>
          <p:txBody>
            <a:bodyPr wrap="square" rtlCol="0">
              <a:spAutoFit/>
            </a:bodyPr>
            <a:lstStyle/>
            <a:p>
              <a:pPr rtl="1">
                <a:lnSpc>
                  <a:spcPts val="1200"/>
                </a:lnSpc>
              </a:pPr>
              <a:r>
                <a:rPr lang="he-IL" sz="1600" dirty="0" smtClean="0">
                  <a:latin typeface="Blender" panose="02020003050405020304" pitchFamily="18" charset="-79"/>
                  <a:cs typeface="Blender" panose="02020003050405020304" pitchFamily="18" charset="-79"/>
                </a:rPr>
                <a:t>פיתוח וניצול ההון האנושי</a:t>
              </a:r>
              <a:endParaRPr lang="en-GB" sz="1600" dirty="0">
                <a:latin typeface="Blender" panose="02020003050405020304" pitchFamily="18" charset="-79"/>
                <a:cs typeface="Blender" panose="02020003050405020304" pitchFamily="18" charset="-79"/>
              </a:endParaRPr>
            </a:p>
          </p:txBody>
        </p:sp>
        <p:sp>
          <p:nvSpPr>
            <p:cNvPr id="9" name="TextBox 8"/>
            <p:cNvSpPr txBox="1"/>
            <p:nvPr/>
          </p:nvSpPr>
          <p:spPr>
            <a:xfrm>
              <a:off x="391751" y="2356709"/>
              <a:ext cx="3042358" cy="277356"/>
            </a:xfrm>
            <a:prstGeom prst="rect">
              <a:avLst/>
            </a:prstGeom>
            <a:solidFill>
              <a:schemeClr val="bg1"/>
            </a:solidFill>
          </p:spPr>
          <p:txBody>
            <a:bodyPr wrap="square" rtlCol="0">
              <a:spAutoFit/>
            </a:bodyPr>
            <a:lstStyle/>
            <a:p>
              <a:pPr rtl="1">
                <a:lnSpc>
                  <a:spcPts val="1200"/>
                </a:lnSpc>
              </a:pPr>
              <a:r>
                <a:rPr lang="he-IL" sz="1600" dirty="0" smtClean="0">
                  <a:latin typeface="Blender" panose="02020003050405020304" pitchFamily="18" charset="-79"/>
                  <a:cs typeface="Blender" panose="02020003050405020304" pitchFamily="18" charset="-79"/>
                </a:rPr>
                <a:t>פיתוח כלכלי אזורי </a:t>
              </a:r>
              <a:endParaRPr lang="en-GB" sz="1600" dirty="0">
                <a:latin typeface="Blender" panose="02020003050405020304" pitchFamily="18" charset="-79"/>
                <a:cs typeface="Blender" panose="02020003050405020304" pitchFamily="18" charset="-79"/>
              </a:endParaRPr>
            </a:p>
          </p:txBody>
        </p:sp>
        <p:sp>
          <p:nvSpPr>
            <p:cNvPr id="10" name="TextBox 9"/>
            <p:cNvSpPr txBox="1"/>
            <p:nvPr/>
          </p:nvSpPr>
          <p:spPr>
            <a:xfrm>
              <a:off x="391751" y="2929041"/>
              <a:ext cx="3042358" cy="277356"/>
            </a:xfrm>
            <a:prstGeom prst="rect">
              <a:avLst/>
            </a:prstGeom>
            <a:solidFill>
              <a:schemeClr val="bg1"/>
            </a:solidFill>
          </p:spPr>
          <p:txBody>
            <a:bodyPr wrap="square" rtlCol="0">
              <a:spAutoFit/>
            </a:bodyPr>
            <a:lstStyle/>
            <a:p>
              <a:pPr rtl="1">
                <a:lnSpc>
                  <a:spcPts val="1200"/>
                </a:lnSpc>
              </a:pPr>
              <a:r>
                <a:rPr lang="he-IL" sz="1600" dirty="0" smtClean="0">
                  <a:latin typeface="Blender" panose="02020003050405020304" pitchFamily="18" charset="-79"/>
                  <a:cs typeface="Blender" panose="02020003050405020304" pitchFamily="18" charset="-79"/>
                </a:rPr>
                <a:t>מימון תשתיות</a:t>
              </a:r>
              <a:endParaRPr lang="en-GB" sz="1600" dirty="0">
                <a:latin typeface="Blender" panose="02020003050405020304" pitchFamily="18" charset="-79"/>
                <a:cs typeface="Blender" panose="02020003050405020304" pitchFamily="18" charset="-79"/>
              </a:endParaRPr>
            </a:p>
          </p:txBody>
        </p:sp>
        <p:sp>
          <p:nvSpPr>
            <p:cNvPr id="11" name="TextBox 10"/>
            <p:cNvSpPr txBox="1"/>
            <p:nvPr/>
          </p:nvSpPr>
          <p:spPr>
            <a:xfrm>
              <a:off x="391751" y="3495437"/>
              <a:ext cx="3042358" cy="277356"/>
            </a:xfrm>
            <a:prstGeom prst="rect">
              <a:avLst/>
            </a:prstGeom>
            <a:solidFill>
              <a:schemeClr val="bg1"/>
            </a:solidFill>
          </p:spPr>
          <p:txBody>
            <a:bodyPr wrap="square" rtlCol="0">
              <a:spAutoFit/>
            </a:bodyPr>
            <a:lstStyle/>
            <a:p>
              <a:pPr rtl="1">
                <a:lnSpc>
                  <a:spcPts val="1200"/>
                </a:lnSpc>
              </a:pPr>
              <a:r>
                <a:rPr lang="he-IL" sz="1600" dirty="0" smtClean="0">
                  <a:latin typeface="Blender" panose="02020003050405020304" pitchFamily="18" charset="-79"/>
                  <a:cs typeface="Blender" panose="02020003050405020304" pitchFamily="18" charset="-79"/>
                </a:rPr>
                <a:t>יצרנות ותחרותיות</a:t>
              </a:r>
              <a:endParaRPr lang="en-GB" sz="1600" dirty="0">
                <a:latin typeface="Blender" panose="02020003050405020304" pitchFamily="18" charset="-79"/>
                <a:cs typeface="Blender" panose="02020003050405020304" pitchFamily="18" charset="-79"/>
              </a:endParaRPr>
            </a:p>
          </p:txBody>
        </p:sp>
        <p:sp>
          <p:nvSpPr>
            <p:cNvPr id="12" name="TextBox 11"/>
            <p:cNvSpPr txBox="1"/>
            <p:nvPr/>
          </p:nvSpPr>
          <p:spPr>
            <a:xfrm>
              <a:off x="391751" y="4037383"/>
              <a:ext cx="3042358" cy="277356"/>
            </a:xfrm>
            <a:prstGeom prst="rect">
              <a:avLst/>
            </a:prstGeom>
            <a:solidFill>
              <a:schemeClr val="bg1"/>
            </a:solidFill>
          </p:spPr>
          <p:txBody>
            <a:bodyPr wrap="square" rtlCol="0">
              <a:spAutoFit/>
            </a:bodyPr>
            <a:lstStyle/>
            <a:p>
              <a:pPr rtl="1">
                <a:lnSpc>
                  <a:spcPts val="1200"/>
                </a:lnSpc>
              </a:pPr>
              <a:r>
                <a:rPr lang="he-IL" sz="1600" dirty="0" smtClean="0">
                  <a:latin typeface="Blender" panose="02020003050405020304" pitchFamily="18" charset="-79"/>
                  <a:cs typeface="Blender" panose="02020003050405020304" pitchFamily="18" charset="-79"/>
                </a:rPr>
                <a:t>אסטרטגית דיור</a:t>
              </a:r>
              <a:endParaRPr lang="en-GB" sz="1600" dirty="0">
                <a:latin typeface="Blender" panose="02020003050405020304" pitchFamily="18" charset="-79"/>
                <a:cs typeface="Blender" panose="02020003050405020304" pitchFamily="18" charset="-79"/>
              </a:endParaRPr>
            </a:p>
          </p:txBody>
        </p:sp>
        <p:sp>
          <p:nvSpPr>
            <p:cNvPr id="13" name="TextBox 12"/>
            <p:cNvSpPr txBox="1"/>
            <p:nvPr/>
          </p:nvSpPr>
          <p:spPr>
            <a:xfrm>
              <a:off x="391751" y="4572408"/>
              <a:ext cx="3042358" cy="277356"/>
            </a:xfrm>
            <a:prstGeom prst="rect">
              <a:avLst/>
            </a:prstGeom>
            <a:solidFill>
              <a:schemeClr val="bg1"/>
            </a:solidFill>
          </p:spPr>
          <p:txBody>
            <a:bodyPr wrap="square" rtlCol="0">
              <a:spAutoFit/>
            </a:bodyPr>
            <a:lstStyle/>
            <a:p>
              <a:pPr rtl="1">
                <a:lnSpc>
                  <a:spcPts val="1200"/>
                </a:lnSpc>
              </a:pPr>
              <a:r>
                <a:rPr lang="he-IL" sz="1600" dirty="0" smtClean="0">
                  <a:latin typeface="Blender" panose="02020003050405020304" pitchFamily="18" charset="-79"/>
                  <a:cs typeface="Blender" panose="02020003050405020304" pitchFamily="18" charset="-79"/>
                </a:rPr>
                <a:t>הכנה להזדקנות האוכלוסייה</a:t>
              </a:r>
              <a:endParaRPr lang="en-GB" sz="1600" dirty="0">
                <a:latin typeface="Blender" panose="02020003050405020304" pitchFamily="18" charset="-79"/>
                <a:cs typeface="Blender" panose="02020003050405020304" pitchFamily="18" charset="-79"/>
              </a:endParaRPr>
            </a:p>
          </p:txBody>
        </p:sp>
        <p:sp>
          <p:nvSpPr>
            <p:cNvPr id="14" name="TextBox 13"/>
            <p:cNvSpPr txBox="1"/>
            <p:nvPr/>
          </p:nvSpPr>
          <p:spPr>
            <a:xfrm>
              <a:off x="405706" y="722583"/>
              <a:ext cx="3042358" cy="277356"/>
            </a:xfrm>
            <a:prstGeom prst="rect">
              <a:avLst/>
            </a:prstGeom>
            <a:solidFill>
              <a:schemeClr val="bg1"/>
            </a:solidFill>
          </p:spPr>
          <p:txBody>
            <a:bodyPr wrap="square" rtlCol="0">
              <a:spAutoFit/>
            </a:bodyPr>
            <a:lstStyle/>
            <a:p>
              <a:pPr rtl="1">
                <a:lnSpc>
                  <a:spcPts val="1200"/>
                </a:lnSpc>
              </a:pPr>
              <a:r>
                <a:rPr lang="he-IL" sz="1600" dirty="0" smtClean="0">
                  <a:latin typeface="Blender" panose="02020003050405020304" pitchFamily="18" charset="-79"/>
                  <a:cs typeface="Blender" panose="02020003050405020304" pitchFamily="18" charset="-79"/>
                </a:rPr>
                <a:t>אתגרים אסטרטגיים של ישראל</a:t>
              </a:r>
              <a:endParaRPr lang="en-GB" sz="1600" dirty="0">
                <a:latin typeface="Blender" panose="02020003050405020304" pitchFamily="18" charset="-79"/>
                <a:cs typeface="Blender" panose="02020003050405020304" pitchFamily="18" charset="-79"/>
              </a:endParaRPr>
            </a:p>
          </p:txBody>
        </p:sp>
        <p:sp>
          <p:nvSpPr>
            <p:cNvPr id="15" name="TextBox 14"/>
            <p:cNvSpPr txBox="1"/>
            <p:nvPr/>
          </p:nvSpPr>
          <p:spPr>
            <a:xfrm>
              <a:off x="4233653" y="722583"/>
              <a:ext cx="3042358" cy="277356"/>
            </a:xfrm>
            <a:prstGeom prst="rect">
              <a:avLst/>
            </a:prstGeom>
            <a:solidFill>
              <a:schemeClr val="bg1"/>
            </a:solidFill>
          </p:spPr>
          <p:txBody>
            <a:bodyPr wrap="square" rtlCol="0">
              <a:spAutoFit/>
            </a:bodyPr>
            <a:lstStyle/>
            <a:p>
              <a:pPr rtl="1">
                <a:lnSpc>
                  <a:spcPts val="1200"/>
                </a:lnSpc>
              </a:pPr>
              <a:r>
                <a:rPr lang="en-US" sz="1600" dirty="0" smtClean="0">
                  <a:latin typeface="Blender" panose="02020003050405020304" pitchFamily="18" charset="-79"/>
                  <a:cs typeface="Blender" panose="02020003050405020304" pitchFamily="18" charset="-79"/>
                </a:rPr>
                <a:t>SDGs</a:t>
              </a:r>
              <a:r>
                <a:rPr lang="he-IL" sz="1600" dirty="0" smtClean="0">
                  <a:latin typeface="Blender" panose="02020003050405020304" pitchFamily="18" charset="-79"/>
                  <a:cs typeface="Blender" panose="02020003050405020304" pitchFamily="18" charset="-79"/>
                </a:rPr>
                <a:t> רלוונטיים</a:t>
              </a:r>
              <a:endParaRPr lang="en-GB" sz="1600" dirty="0">
                <a:latin typeface="Blender" panose="02020003050405020304" pitchFamily="18" charset="-79"/>
                <a:cs typeface="Blender" panose="02020003050405020304" pitchFamily="18" charset="-79"/>
              </a:endParaRPr>
            </a:p>
          </p:txBody>
        </p:sp>
        <p:sp>
          <p:nvSpPr>
            <p:cNvPr id="19" name="מלבן 18"/>
            <p:cNvSpPr/>
            <p:nvPr/>
          </p:nvSpPr>
          <p:spPr>
            <a:xfrm>
              <a:off x="2811172" y="1238201"/>
              <a:ext cx="1051891" cy="276999"/>
            </a:xfrm>
            <a:prstGeom prst="rect">
              <a:avLst/>
            </a:prstGeom>
          </p:spPr>
          <p:txBody>
            <a:bodyPr wrap="none">
              <a:spAutoFit/>
            </a:bodyPr>
            <a:lstStyle/>
            <a:p>
              <a:pPr algn="r" rtl="1">
                <a:spcAft>
                  <a:spcPts val="1000"/>
                </a:spcAft>
              </a:pPr>
              <a:r>
                <a:rPr lang="he-IL" sz="1200" dirty="0">
                  <a:latin typeface="Blender" pitchFamily="18" charset="-79"/>
                  <a:ea typeface="Open Sans" panose="020B0606030504020204" pitchFamily="34" charset="0"/>
                  <a:cs typeface="Blender" pitchFamily="18" charset="-79"/>
                </a:rPr>
                <a:t>1, 5, 9, 10, 16</a:t>
              </a:r>
            </a:p>
          </p:txBody>
        </p:sp>
        <p:sp>
          <p:nvSpPr>
            <p:cNvPr id="21" name="מלבן 20"/>
            <p:cNvSpPr/>
            <p:nvPr/>
          </p:nvSpPr>
          <p:spPr>
            <a:xfrm>
              <a:off x="2710183" y="1772816"/>
              <a:ext cx="1152880" cy="276999"/>
            </a:xfrm>
            <a:prstGeom prst="rect">
              <a:avLst/>
            </a:prstGeom>
          </p:spPr>
          <p:txBody>
            <a:bodyPr wrap="none">
              <a:spAutoFit/>
            </a:bodyPr>
            <a:lstStyle/>
            <a:p>
              <a:pPr algn="r" rtl="1">
                <a:spcAft>
                  <a:spcPts val="1000"/>
                </a:spcAft>
              </a:pPr>
              <a:r>
                <a:rPr lang="he-IL" sz="1200" dirty="0">
                  <a:latin typeface="Blender" pitchFamily="18" charset="-79"/>
                  <a:ea typeface="Open Sans" panose="020B0606030504020204" pitchFamily="34" charset="0"/>
                  <a:cs typeface="Blender" pitchFamily="18" charset="-79"/>
                </a:rPr>
                <a:t>1, 4, 5, 8, 9, 10</a:t>
              </a:r>
            </a:p>
          </p:txBody>
        </p:sp>
        <p:sp>
          <p:nvSpPr>
            <p:cNvPr id="22" name="מלבן 21"/>
            <p:cNvSpPr/>
            <p:nvPr/>
          </p:nvSpPr>
          <p:spPr>
            <a:xfrm>
              <a:off x="2593164" y="2348880"/>
              <a:ext cx="1269899" cy="276999"/>
            </a:xfrm>
            <a:prstGeom prst="rect">
              <a:avLst/>
            </a:prstGeom>
          </p:spPr>
          <p:txBody>
            <a:bodyPr wrap="none">
              <a:spAutoFit/>
            </a:bodyPr>
            <a:lstStyle/>
            <a:p>
              <a:pPr algn="r" rtl="1">
                <a:spcAft>
                  <a:spcPts val="1000"/>
                </a:spcAft>
              </a:pPr>
              <a:r>
                <a:rPr lang="he-IL" sz="1200" dirty="0">
                  <a:latin typeface="Blender" pitchFamily="18" charset="-79"/>
                  <a:ea typeface="Open Sans" panose="020B0606030504020204" pitchFamily="34" charset="0"/>
                  <a:cs typeface="Blender" pitchFamily="18" charset="-79"/>
                </a:rPr>
                <a:t>1, 8, 9, 10, 11, 16</a:t>
              </a:r>
            </a:p>
          </p:txBody>
        </p:sp>
        <p:sp>
          <p:nvSpPr>
            <p:cNvPr id="23" name="מלבן 22"/>
            <p:cNvSpPr/>
            <p:nvPr/>
          </p:nvSpPr>
          <p:spPr>
            <a:xfrm>
              <a:off x="3042004" y="2924944"/>
              <a:ext cx="821059" cy="276999"/>
            </a:xfrm>
            <a:prstGeom prst="rect">
              <a:avLst/>
            </a:prstGeom>
          </p:spPr>
          <p:txBody>
            <a:bodyPr wrap="none">
              <a:spAutoFit/>
            </a:bodyPr>
            <a:lstStyle/>
            <a:p>
              <a:pPr algn="r" rtl="1">
                <a:spcAft>
                  <a:spcPts val="1000"/>
                </a:spcAft>
              </a:pPr>
              <a:r>
                <a:rPr lang="he-IL" sz="1200" dirty="0">
                  <a:latin typeface="Blender" pitchFamily="18" charset="-79"/>
                  <a:ea typeface="Open Sans" panose="020B0606030504020204" pitchFamily="34" charset="0"/>
                  <a:cs typeface="Blender" pitchFamily="18" charset="-79"/>
                </a:rPr>
                <a:t>1, 8, 9, 10</a:t>
              </a:r>
            </a:p>
          </p:txBody>
        </p:sp>
        <p:sp>
          <p:nvSpPr>
            <p:cNvPr id="24" name="מלבן 23"/>
            <p:cNvSpPr/>
            <p:nvPr/>
          </p:nvSpPr>
          <p:spPr>
            <a:xfrm>
              <a:off x="3134979" y="3429000"/>
              <a:ext cx="728084" cy="276999"/>
            </a:xfrm>
            <a:prstGeom prst="rect">
              <a:avLst/>
            </a:prstGeom>
          </p:spPr>
          <p:txBody>
            <a:bodyPr wrap="none">
              <a:spAutoFit/>
            </a:bodyPr>
            <a:lstStyle/>
            <a:p>
              <a:pPr algn="r" rtl="1">
                <a:spcAft>
                  <a:spcPts val="1000"/>
                </a:spcAft>
              </a:pPr>
              <a:r>
                <a:rPr lang="he-IL" sz="1200" dirty="0">
                  <a:latin typeface="Blender" pitchFamily="18" charset="-79"/>
                  <a:ea typeface="Open Sans" panose="020B0606030504020204" pitchFamily="34" charset="0"/>
                  <a:cs typeface="Blender" pitchFamily="18" charset="-79"/>
                </a:rPr>
                <a:t>9, 10, 17</a:t>
              </a:r>
            </a:p>
          </p:txBody>
        </p:sp>
        <p:sp>
          <p:nvSpPr>
            <p:cNvPr id="26" name="מלבן 25"/>
            <p:cNvSpPr/>
            <p:nvPr/>
          </p:nvSpPr>
          <p:spPr>
            <a:xfrm>
              <a:off x="3163833" y="4005064"/>
              <a:ext cx="699230" cy="276999"/>
            </a:xfrm>
            <a:prstGeom prst="rect">
              <a:avLst/>
            </a:prstGeom>
          </p:spPr>
          <p:txBody>
            <a:bodyPr wrap="none">
              <a:spAutoFit/>
            </a:bodyPr>
            <a:lstStyle/>
            <a:p>
              <a:pPr algn="r" rtl="1">
                <a:spcAft>
                  <a:spcPts val="1000"/>
                </a:spcAft>
              </a:pPr>
              <a:r>
                <a:rPr lang="he-IL" sz="1200" dirty="0">
                  <a:latin typeface="Blender" pitchFamily="18" charset="-79"/>
                  <a:ea typeface="Open Sans" panose="020B0606030504020204" pitchFamily="34" charset="0"/>
                  <a:cs typeface="Blender" pitchFamily="18" charset="-79"/>
                </a:rPr>
                <a:t>1, 10, 11</a:t>
              </a:r>
            </a:p>
          </p:txBody>
        </p:sp>
        <p:sp>
          <p:nvSpPr>
            <p:cNvPr id="27" name="מלבן 26"/>
            <p:cNvSpPr/>
            <p:nvPr/>
          </p:nvSpPr>
          <p:spPr>
            <a:xfrm>
              <a:off x="3258410" y="4581128"/>
              <a:ext cx="604653" cy="276999"/>
            </a:xfrm>
            <a:prstGeom prst="rect">
              <a:avLst/>
            </a:prstGeom>
          </p:spPr>
          <p:txBody>
            <a:bodyPr wrap="none">
              <a:spAutoFit/>
            </a:bodyPr>
            <a:lstStyle/>
            <a:p>
              <a:pPr algn="r" rtl="1">
                <a:spcAft>
                  <a:spcPts val="1000"/>
                </a:spcAft>
              </a:pPr>
              <a:r>
                <a:rPr lang="he-IL" sz="1200" dirty="0">
                  <a:latin typeface="Blender" pitchFamily="18" charset="-79"/>
                  <a:ea typeface="Open Sans" panose="020B0606030504020204" pitchFamily="34" charset="0"/>
                  <a:cs typeface="Blender" pitchFamily="18" charset="-79"/>
                </a:rPr>
                <a:t>3, 8, 9</a:t>
              </a:r>
            </a:p>
          </p:txBody>
        </p:sp>
      </p:grpSp>
      <p:pic>
        <p:nvPicPr>
          <p:cNvPr id="25" name="Picture 2" descr="עיריית תל-אביב-יפו - עמוד הבית"/>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847" y="162849"/>
            <a:ext cx="1106149" cy="608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2872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תמונה 9"/>
          <p:cNvPicPr>
            <a:picLocks noChangeAspect="1"/>
          </p:cNvPicPr>
          <p:nvPr/>
        </p:nvPicPr>
        <p:blipFill>
          <a:blip r:embed="rId3"/>
          <a:stretch>
            <a:fillRect/>
          </a:stretch>
        </p:blipFill>
        <p:spPr>
          <a:xfrm>
            <a:off x="2768776" y="1298167"/>
            <a:ext cx="2362626" cy="3072427"/>
          </a:xfrm>
          <a:prstGeom prst="rect">
            <a:avLst/>
          </a:prstGeom>
          <a:ln>
            <a:solidFill>
              <a:schemeClr val="tx1">
                <a:lumMod val="50000"/>
                <a:lumOff val="50000"/>
              </a:schemeClr>
            </a:solidFill>
          </a:ln>
        </p:spPr>
      </p:pic>
      <p:sp>
        <p:nvSpPr>
          <p:cNvPr id="6" name="מלבן 5"/>
          <p:cNvSpPr/>
          <p:nvPr/>
        </p:nvSpPr>
        <p:spPr>
          <a:xfrm>
            <a:off x="2768777" y="4591887"/>
            <a:ext cx="2408354" cy="1328569"/>
          </a:xfrm>
          <a:prstGeom prst="rect">
            <a:avLst/>
          </a:prstGeom>
        </p:spPr>
        <p:txBody>
          <a:bodyPr wrap="square">
            <a:spAutoFit/>
          </a:bodyPr>
          <a:lstStyle/>
          <a:p>
            <a:pPr algn="r" rtl="1">
              <a:spcAft>
                <a:spcPts val="1000"/>
              </a:spcAft>
            </a:pPr>
            <a:r>
              <a:rPr lang="he-IL" b="1" dirty="0" smtClean="0">
                <a:latin typeface="Blender" pitchFamily="18" charset="-79"/>
                <a:ea typeface="Open Sans" panose="020B0606030504020204" pitchFamily="34" charset="0"/>
                <a:cs typeface="Blender" pitchFamily="18" charset="-79"/>
              </a:rPr>
              <a:t>ניו יורק </a:t>
            </a:r>
            <a:r>
              <a:rPr lang="en-US" b="1" dirty="0" smtClean="0">
                <a:latin typeface="Blender" pitchFamily="18" charset="-79"/>
                <a:ea typeface="Open Sans" panose="020B0606030504020204" pitchFamily="34" charset="0"/>
                <a:cs typeface="Blender" pitchFamily="18" charset="-79"/>
              </a:rPr>
              <a:t>VLR</a:t>
            </a:r>
            <a:r>
              <a:rPr lang="he-IL" b="1" dirty="0" smtClean="0">
                <a:latin typeface="Blender" pitchFamily="18" charset="-79"/>
                <a:ea typeface="Open Sans" panose="020B0606030504020204" pitchFamily="34" charset="0"/>
                <a:cs typeface="Blender" pitchFamily="18" charset="-79"/>
              </a:rPr>
              <a:t>, 2019</a:t>
            </a:r>
          </a:p>
          <a:p>
            <a:pPr algn="r" rtl="1">
              <a:spcAft>
                <a:spcPts val="1000"/>
              </a:spcAft>
            </a:pPr>
            <a:r>
              <a:rPr lang="he-IL" dirty="0" smtClean="0">
                <a:latin typeface="Blender" pitchFamily="18" charset="-79"/>
                <a:ea typeface="Open Sans" panose="020B0606030504020204" pitchFamily="34" charset="0"/>
                <a:cs typeface="Blender" pitchFamily="18" charset="-79"/>
              </a:rPr>
              <a:t>בחינת ה</a:t>
            </a:r>
            <a:r>
              <a:rPr lang="en-US" dirty="0" smtClean="0">
                <a:latin typeface="Blender" pitchFamily="18" charset="-79"/>
                <a:ea typeface="Open Sans" panose="020B0606030504020204" pitchFamily="34" charset="0"/>
                <a:cs typeface="Blender" pitchFamily="18" charset="-79"/>
              </a:rPr>
              <a:t> SDGs</a:t>
            </a:r>
            <a:r>
              <a:rPr lang="he-IL" dirty="0" smtClean="0">
                <a:latin typeface="Blender" pitchFamily="18" charset="-79"/>
                <a:ea typeface="Open Sans" panose="020B0606030504020204" pitchFamily="34" charset="0"/>
                <a:cs typeface="Blender" pitchFamily="18" charset="-79"/>
              </a:rPr>
              <a:t>מול התכנית האסטרטגית</a:t>
            </a:r>
            <a:r>
              <a:rPr lang="en-US" dirty="0" smtClean="0">
                <a:latin typeface="Blender" pitchFamily="18" charset="-79"/>
                <a:ea typeface="Open Sans" panose="020B0606030504020204" pitchFamily="34" charset="0"/>
                <a:cs typeface="Blender" pitchFamily="18" charset="-79"/>
              </a:rPr>
              <a:t> </a:t>
            </a:r>
            <a:r>
              <a:rPr lang="en-US" dirty="0" err="1" smtClean="0">
                <a:latin typeface="Blender" pitchFamily="18" charset="-79"/>
                <a:ea typeface="Open Sans" panose="020B0606030504020204" pitchFamily="34" charset="0"/>
                <a:cs typeface="Blender" pitchFamily="18" charset="-79"/>
              </a:rPr>
              <a:t>OneNYC</a:t>
            </a:r>
            <a:endParaRPr lang="he-IL" dirty="0" smtClean="0">
              <a:latin typeface="Blender" pitchFamily="18" charset="-79"/>
              <a:ea typeface="Open Sans" panose="020B0606030504020204" pitchFamily="34" charset="0"/>
              <a:cs typeface="Blender" pitchFamily="18" charset="-79"/>
            </a:endParaRPr>
          </a:p>
        </p:txBody>
      </p:sp>
      <p:pic>
        <p:nvPicPr>
          <p:cNvPr id="15" name="תמונה 14"/>
          <p:cNvPicPr>
            <a:picLocks noChangeAspect="1"/>
          </p:cNvPicPr>
          <p:nvPr/>
        </p:nvPicPr>
        <p:blipFill>
          <a:blip r:embed="rId4"/>
          <a:stretch>
            <a:fillRect/>
          </a:stretch>
        </p:blipFill>
        <p:spPr>
          <a:xfrm>
            <a:off x="391751" y="1298168"/>
            <a:ext cx="2225974" cy="3068170"/>
          </a:xfrm>
          <a:prstGeom prst="rect">
            <a:avLst/>
          </a:prstGeom>
          <a:ln>
            <a:solidFill>
              <a:schemeClr val="tx1">
                <a:lumMod val="50000"/>
                <a:lumOff val="50000"/>
              </a:schemeClr>
            </a:solidFill>
          </a:ln>
        </p:spPr>
      </p:pic>
      <p:sp>
        <p:nvSpPr>
          <p:cNvPr id="16" name="מלבן 15"/>
          <p:cNvSpPr/>
          <p:nvPr/>
        </p:nvSpPr>
        <p:spPr>
          <a:xfrm>
            <a:off x="391751" y="4591886"/>
            <a:ext cx="2269058" cy="1328569"/>
          </a:xfrm>
          <a:prstGeom prst="rect">
            <a:avLst/>
          </a:prstGeom>
        </p:spPr>
        <p:txBody>
          <a:bodyPr wrap="square">
            <a:spAutoFit/>
          </a:bodyPr>
          <a:lstStyle/>
          <a:p>
            <a:pPr algn="r" rtl="1">
              <a:spcAft>
                <a:spcPts val="1000"/>
              </a:spcAft>
            </a:pPr>
            <a:r>
              <a:rPr lang="he-IL" b="1" dirty="0" smtClean="0">
                <a:latin typeface="Blender" pitchFamily="18" charset="-79"/>
                <a:ea typeface="Open Sans" panose="020B0606030504020204" pitchFamily="34" charset="0"/>
                <a:cs typeface="Blender" pitchFamily="18" charset="-79"/>
              </a:rPr>
              <a:t>בון </a:t>
            </a:r>
            <a:r>
              <a:rPr lang="en-US" b="1" dirty="0" smtClean="0">
                <a:latin typeface="Blender" pitchFamily="18" charset="-79"/>
                <a:ea typeface="Open Sans" panose="020B0606030504020204" pitchFamily="34" charset="0"/>
                <a:cs typeface="Blender" pitchFamily="18" charset="-79"/>
              </a:rPr>
              <a:t>VLR</a:t>
            </a:r>
            <a:r>
              <a:rPr lang="he-IL" b="1" dirty="0" smtClean="0">
                <a:latin typeface="Blender" pitchFamily="18" charset="-79"/>
                <a:ea typeface="Open Sans" panose="020B0606030504020204" pitchFamily="34" charset="0"/>
                <a:cs typeface="Blender" pitchFamily="18" charset="-79"/>
              </a:rPr>
              <a:t>, 2019</a:t>
            </a:r>
          </a:p>
          <a:p>
            <a:pPr algn="r" rtl="1">
              <a:spcAft>
                <a:spcPts val="1000"/>
              </a:spcAft>
            </a:pPr>
            <a:r>
              <a:rPr lang="he-IL" dirty="0" smtClean="0">
                <a:latin typeface="Blender" pitchFamily="18" charset="-79"/>
                <a:ea typeface="Open Sans" panose="020B0606030504020204" pitchFamily="34" charset="0"/>
                <a:cs typeface="Blender" pitchFamily="18" charset="-79"/>
              </a:rPr>
              <a:t>תרגום ה</a:t>
            </a:r>
            <a:r>
              <a:rPr lang="en-US" dirty="0" smtClean="0">
                <a:latin typeface="Blender" pitchFamily="18" charset="-79"/>
                <a:ea typeface="Open Sans" panose="020B0606030504020204" pitchFamily="34" charset="0"/>
                <a:cs typeface="Blender" pitchFamily="18" charset="-79"/>
              </a:rPr>
              <a:t>SDGs</a:t>
            </a:r>
            <a:r>
              <a:rPr lang="he-IL" dirty="0">
                <a:latin typeface="Blender" pitchFamily="18" charset="-79"/>
                <a:ea typeface="Open Sans" panose="020B0606030504020204" pitchFamily="34" charset="0"/>
                <a:cs typeface="Blender" pitchFamily="18" charset="-79"/>
              </a:rPr>
              <a:t> </a:t>
            </a:r>
            <a:r>
              <a:rPr lang="he-IL" dirty="0" smtClean="0">
                <a:latin typeface="Blender" pitchFamily="18" charset="-79"/>
                <a:ea typeface="Open Sans" panose="020B0606030504020204" pitchFamily="34" charset="0"/>
                <a:cs typeface="Blender" pitchFamily="18" charset="-79"/>
              </a:rPr>
              <a:t>ל-6 תחומי </a:t>
            </a:r>
            <a:r>
              <a:rPr lang="he-IL" dirty="0" smtClean="0">
                <a:latin typeface="Blender" pitchFamily="18" charset="-79"/>
                <a:ea typeface="Open Sans" panose="020B0606030504020204" pitchFamily="34" charset="0"/>
                <a:cs typeface="Blender" pitchFamily="18" charset="-79"/>
              </a:rPr>
              <a:t>פעילות </a:t>
            </a:r>
            <a:r>
              <a:rPr lang="he-IL" dirty="0" smtClean="0">
                <a:latin typeface="Blender" pitchFamily="18" charset="-79"/>
                <a:ea typeface="Open Sans" panose="020B0606030504020204" pitchFamily="34" charset="0"/>
                <a:cs typeface="Blender" pitchFamily="18" charset="-79"/>
              </a:rPr>
              <a:t>עירוניים</a:t>
            </a:r>
            <a:endParaRPr lang="he-IL" dirty="0" smtClean="0">
              <a:latin typeface="Blender" pitchFamily="18" charset="-79"/>
              <a:ea typeface="Open Sans" panose="020B0606030504020204" pitchFamily="34" charset="0"/>
              <a:cs typeface="Blender" pitchFamily="18" charset="-79"/>
            </a:endParaRPr>
          </a:p>
        </p:txBody>
      </p:sp>
      <p:sp>
        <p:nvSpPr>
          <p:cNvPr id="11" name="מלבן 10"/>
          <p:cNvSpPr/>
          <p:nvPr/>
        </p:nvSpPr>
        <p:spPr>
          <a:xfrm>
            <a:off x="7436876" y="362525"/>
            <a:ext cx="4362092" cy="696216"/>
          </a:xfrm>
          <a:prstGeom prst="rect">
            <a:avLst/>
          </a:prstGeom>
        </p:spPr>
        <p:txBody>
          <a:bodyPr wrap="none">
            <a:spAutoFit/>
          </a:bodyPr>
          <a:lstStyle/>
          <a:p>
            <a:pPr algn="r" rtl="1">
              <a:lnSpc>
                <a:spcPts val="5200"/>
              </a:lnSpc>
            </a:pPr>
            <a:r>
              <a:rPr lang="he-IL" sz="3200" b="1" dirty="0" smtClean="0">
                <a:latin typeface="Blender" pitchFamily="18" charset="-79"/>
                <a:ea typeface="Open Sans" panose="020B0606030504020204" pitchFamily="34" charset="0"/>
                <a:cs typeface="Blender" pitchFamily="18" charset="-79"/>
              </a:rPr>
              <a:t>ברמה הבינלאומית </a:t>
            </a:r>
            <a:r>
              <a:rPr lang="he-IL" sz="3200" dirty="0" smtClean="0">
                <a:latin typeface="Blender" pitchFamily="18" charset="-79"/>
                <a:ea typeface="Open Sans" panose="020B0606030504020204" pitchFamily="34" charset="0"/>
                <a:cs typeface="Blender" pitchFamily="18" charset="-79"/>
              </a:rPr>
              <a:t>מגמות</a:t>
            </a:r>
            <a:endParaRPr lang="he-IL" sz="3200" dirty="0" smtClean="0">
              <a:latin typeface="Blender" pitchFamily="18" charset="-79"/>
              <a:ea typeface="Open Sans" panose="020B0606030504020204" pitchFamily="34" charset="0"/>
              <a:cs typeface="Blender" pitchFamily="18" charset="-79"/>
            </a:endParaRPr>
          </a:p>
        </p:txBody>
      </p:sp>
      <p:pic>
        <p:nvPicPr>
          <p:cNvPr id="1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86315" y="1298165"/>
            <a:ext cx="2174949" cy="3075175"/>
          </a:xfrm>
          <a:prstGeom prst="rect">
            <a:avLst/>
          </a:prstGeom>
          <a:ln>
            <a:solidFill>
              <a:schemeClr val="tx1">
                <a:lumMod val="50000"/>
                <a:lumOff val="50000"/>
              </a:schemeClr>
            </a:solidFill>
          </a:ln>
          <a:extLst>
            <a:ext uri="{909E8E84-426E-40DD-AFC4-6F175D3DCCD1}">
              <a14:hiddenFill xmlns:a14="http://schemas.microsoft.com/office/drawing/2010/main">
                <a:solidFill>
                  <a:schemeClr val="accent1"/>
                </a:solidFill>
              </a14:hiddenFill>
            </a:ext>
          </a:extLst>
        </p:spPr>
      </p:pic>
      <p:sp>
        <p:nvSpPr>
          <p:cNvPr id="17" name="מלבן 16"/>
          <p:cNvSpPr/>
          <p:nvPr/>
        </p:nvSpPr>
        <p:spPr>
          <a:xfrm>
            <a:off x="5177131" y="4591885"/>
            <a:ext cx="2326229" cy="1605568"/>
          </a:xfrm>
          <a:prstGeom prst="rect">
            <a:avLst/>
          </a:prstGeom>
        </p:spPr>
        <p:txBody>
          <a:bodyPr wrap="square">
            <a:spAutoFit/>
          </a:bodyPr>
          <a:lstStyle/>
          <a:p>
            <a:pPr algn="r" rtl="1">
              <a:spcAft>
                <a:spcPts val="1000"/>
              </a:spcAft>
            </a:pPr>
            <a:r>
              <a:rPr lang="he-IL" b="1" dirty="0" smtClean="0">
                <a:latin typeface="Blender" pitchFamily="18" charset="-79"/>
                <a:ea typeface="Open Sans" panose="020B0606030504020204" pitchFamily="34" charset="0"/>
                <a:cs typeface="Blender" pitchFamily="18" charset="-79"/>
              </a:rPr>
              <a:t>לונדון, 2021</a:t>
            </a:r>
          </a:p>
          <a:p>
            <a:pPr algn="r" rtl="1">
              <a:spcAft>
                <a:spcPts val="1000"/>
              </a:spcAft>
            </a:pPr>
            <a:r>
              <a:rPr lang="he-IL" dirty="0">
                <a:latin typeface="Blender" pitchFamily="18" charset="-79"/>
                <a:ea typeface="Open Sans" panose="020B0606030504020204" pitchFamily="34" charset="0"/>
                <a:cs typeface="Blender" pitchFamily="18" charset="-79"/>
              </a:rPr>
              <a:t>הרחבת בסיסי הידע והנתונים והתאמת מדדי איכות החיים למטרות ה-</a:t>
            </a:r>
            <a:r>
              <a:rPr lang="en-US" dirty="0" smtClean="0">
                <a:latin typeface="Blender" pitchFamily="18" charset="-79"/>
                <a:ea typeface="Open Sans" panose="020B0606030504020204" pitchFamily="34" charset="0"/>
                <a:cs typeface="Blender" pitchFamily="18" charset="-79"/>
              </a:rPr>
              <a:t>SDGs</a:t>
            </a:r>
            <a:endParaRPr lang="he-IL" dirty="0" smtClean="0">
              <a:latin typeface="Blender" pitchFamily="18" charset="-79"/>
              <a:ea typeface="Open Sans" panose="020B0606030504020204" pitchFamily="34" charset="0"/>
              <a:cs typeface="Blender" pitchFamily="18" charset="-79"/>
            </a:endParaRPr>
          </a:p>
        </p:txBody>
      </p:sp>
      <p:pic>
        <p:nvPicPr>
          <p:cNvPr id="13" name="Picture 2" descr="עיריית תל-אביב-יפו - עמוד הבית"/>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4847" y="162849"/>
            <a:ext cx="1106149" cy="60838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8024884" y="1209095"/>
            <a:ext cx="3774084" cy="3734356"/>
          </a:xfrm>
          <a:prstGeom prst="rect">
            <a:avLst/>
          </a:prstGeom>
          <a:noFill/>
        </p:spPr>
        <p:txBody>
          <a:bodyPr wrap="square" rtlCol="0">
            <a:spAutoFit/>
          </a:bodyPr>
          <a:lstStyle/>
          <a:p>
            <a:pPr marL="342900" indent="-342900" algn="r" rtl="1">
              <a:spcAft>
                <a:spcPts val="1000"/>
              </a:spcAft>
              <a:buFont typeface="Arial" panose="020B0604020202020204" pitchFamily="34" charset="0"/>
              <a:buChar char="•"/>
            </a:pPr>
            <a:r>
              <a:rPr lang="he-IL" sz="2000" dirty="0" smtClean="0">
                <a:latin typeface="Blender" pitchFamily="18" charset="-79"/>
                <a:ea typeface="Open Sans" panose="020B0606030504020204" pitchFamily="34" charset="0"/>
                <a:cs typeface="Blender" pitchFamily="18" charset="-79"/>
              </a:rPr>
              <a:t>קידום </a:t>
            </a:r>
            <a:r>
              <a:rPr lang="he-IL" sz="2000" dirty="0" smtClean="0">
                <a:latin typeface="Blender" pitchFamily="18" charset="-79"/>
                <a:ea typeface="Open Sans" panose="020B0606030504020204" pitchFamily="34" charset="0"/>
                <a:cs typeface="Blender" pitchFamily="18" charset="-79"/>
              </a:rPr>
              <a:t>והטמעת ה</a:t>
            </a:r>
            <a:r>
              <a:rPr lang="en-US" sz="2000" dirty="0" smtClean="0">
                <a:latin typeface="Blender" pitchFamily="18" charset="-79"/>
                <a:ea typeface="Open Sans" panose="020B0606030504020204" pitchFamily="34" charset="0"/>
                <a:cs typeface="Blender" pitchFamily="18" charset="-79"/>
              </a:rPr>
              <a:t>SDGs</a:t>
            </a:r>
            <a:r>
              <a:rPr lang="he-IL" sz="2000" dirty="0" smtClean="0">
                <a:latin typeface="Blender" pitchFamily="18" charset="-79"/>
                <a:ea typeface="Open Sans" panose="020B0606030504020204" pitchFamily="34" charset="0"/>
                <a:cs typeface="Blender" pitchFamily="18" charset="-79"/>
              </a:rPr>
              <a:t> ברמה המקומית </a:t>
            </a:r>
            <a:r>
              <a:rPr lang="he-IL" sz="2000" b="1" dirty="0" smtClean="0">
                <a:latin typeface="Blender" pitchFamily="18" charset="-79"/>
                <a:ea typeface="Open Sans" panose="020B0606030504020204" pitchFamily="34" charset="0"/>
                <a:cs typeface="Blender" pitchFamily="18" charset="-79"/>
              </a:rPr>
              <a:t>מנכיחה ומחזקת את כוחן של הרשויות המקומיות</a:t>
            </a:r>
            <a:r>
              <a:rPr lang="he-IL" sz="2000" dirty="0" smtClean="0">
                <a:latin typeface="Blender" pitchFamily="18" charset="-79"/>
                <a:ea typeface="Open Sans" panose="020B0606030504020204" pitchFamily="34" charset="0"/>
                <a:cs typeface="Blender" pitchFamily="18" charset="-79"/>
              </a:rPr>
              <a:t> ויכולת ההשפעה שלהן על רווחת התושבים</a:t>
            </a:r>
            <a:r>
              <a:rPr lang="he-IL" sz="2000" dirty="0" smtClean="0">
                <a:latin typeface="Blender" pitchFamily="18" charset="-79"/>
                <a:ea typeface="Open Sans" panose="020B0606030504020204" pitchFamily="34" charset="0"/>
                <a:cs typeface="Blender" pitchFamily="18" charset="-79"/>
              </a:rPr>
              <a:t>.</a:t>
            </a:r>
          </a:p>
          <a:p>
            <a:pPr marL="342900" indent="-342900" algn="r" rtl="1">
              <a:spcAft>
                <a:spcPts val="1000"/>
              </a:spcAft>
              <a:buFont typeface="Arial" panose="020B0604020202020204" pitchFamily="34" charset="0"/>
              <a:buChar char="•"/>
            </a:pPr>
            <a:r>
              <a:rPr lang="he-IL" sz="2000" dirty="0">
                <a:latin typeface="Blender" pitchFamily="18" charset="-79"/>
                <a:ea typeface="Open Sans" panose="020B0606030504020204" pitchFamily="34" charset="0"/>
                <a:cs typeface="Blender" pitchFamily="18" charset="-79"/>
              </a:rPr>
              <a:t>כתיבת דו"ח מקומי </a:t>
            </a:r>
            <a:r>
              <a:rPr lang="he-IL" sz="2000" dirty="0" smtClean="0">
                <a:latin typeface="Blender" pitchFamily="18" charset="-79"/>
                <a:ea typeface="Open Sans" panose="020B0606030504020204" pitchFamily="34" charset="0"/>
                <a:cs typeface="Blender" pitchFamily="18" charset="-79"/>
              </a:rPr>
              <a:t>מהווה </a:t>
            </a:r>
            <a:r>
              <a:rPr lang="he-IL" sz="2000" b="1" dirty="0">
                <a:latin typeface="Blender" pitchFamily="18" charset="-79"/>
                <a:ea typeface="Open Sans" panose="020B0606030504020204" pitchFamily="34" charset="0"/>
                <a:cs typeface="Blender" pitchFamily="18" charset="-79"/>
              </a:rPr>
              <a:t>צעד משלים לדיווח הלאומי ומסייע בזיהוי הפערים </a:t>
            </a:r>
            <a:r>
              <a:rPr lang="he-IL" sz="2000" dirty="0">
                <a:latin typeface="Blender" pitchFamily="18" charset="-79"/>
                <a:ea typeface="Open Sans" panose="020B0606030504020204" pitchFamily="34" charset="0"/>
                <a:cs typeface="Blender" pitchFamily="18" charset="-79"/>
              </a:rPr>
              <a:t>שבין היכולת המדינית לעמוד ביעדים לעומת היכולת המקומית/עירונית.</a:t>
            </a:r>
          </a:p>
          <a:p>
            <a:pPr marL="342900" indent="-342900" algn="r" rtl="1">
              <a:spcAft>
                <a:spcPts val="1000"/>
              </a:spcAft>
              <a:buFont typeface="Arial" panose="020B0604020202020204" pitchFamily="34" charset="0"/>
              <a:buChar char="•"/>
            </a:pPr>
            <a:endParaRPr lang="he-IL" sz="2000" dirty="0" smtClean="0">
              <a:latin typeface="Blender" pitchFamily="18" charset="-79"/>
              <a:ea typeface="Open Sans" panose="020B0606030504020204" pitchFamily="34" charset="0"/>
              <a:cs typeface="Blender" pitchFamily="18" charset="-79"/>
            </a:endParaRPr>
          </a:p>
        </p:txBody>
      </p:sp>
    </p:spTree>
    <p:extLst>
      <p:ext uri="{BB962C8B-B14F-4D97-AF65-F5344CB8AC3E}">
        <p14:creationId xmlns:p14="http://schemas.microsoft.com/office/powerpoint/2010/main" val="39676237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rotWithShape="1">
          <a:blip r:embed="rId3"/>
          <a:srcRect b="11070"/>
          <a:stretch/>
        </p:blipFill>
        <p:spPr>
          <a:xfrm>
            <a:off x="1912474" y="570973"/>
            <a:ext cx="9281452" cy="5512203"/>
          </a:xfrm>
          <a:prstGeom prst="rect">
            <a:avLst/>
          </a:prstGeom>
        </p:spPr>
      </p:pic>
      <p:sp>
        <p:nvSpPr>
          <p:cNvPr id="4" name="מלבן 3"/>
          <p:cNvSpPr/>
          <p:nvPr/>
        </p:nvSpPr>
        <p:spPr>
          <a:xfrm>
            <a:off x="4060332" y="6176962"/>
            <a:ext cx="6829113" cy="276999"/>
          </a:xfrm>
          <a:prstGeom prst="rect">
            <a:avLst/>
          </a:prstGeom>
        </p:spPr>
        <p:txBody>
          <a:bodyPr wrap="none">
            <a:spAutoFit/>
          </a:bodyPr>
          <a:lstStyle/>
          <a:p>
            <a:pPr algn="r" rtl="1"/>
            <a:r>
              <a:rPr lang="en-GB" sz="1200" dirty="0" smtClean="0">
                <a:latin typeface="Blender" pitchFamily="18" charset="-79"/>
                <a:ea typeface="Open Sans" panose="020B0606030504020204" pitchFamily="34" charset="0"/>
                <a:cs typeface="Blender" pitchFamily="18" charset="-79"/>
                <a:hlinkClick r:id="rId4"/>
              </a:rPr>
              <a:t>Guidelines for Voluntary Local Reviews</a:t>
            </a:r>
            <a:r>
              <a:rPr lang="en-GB" sz="1200" dirty="0" smtClean="0">
                <a:latin typeface="Blender" pitchFamily="18" charset="-79"/>
                <a:ea typeface="Open Sans" panose="020B0606030504020204" pitchFamily="34" charset="0"/>
                <a:cs typeface="Blender" pitchFamily="18" charset="-79"/>
              </a:rPr>
              <a:t>, UCLG (United Cities and Local Governments), 2020</a:t>
            </a:r>
            <a:endParaRPr lang="he-IL" sz="1200" dirty="0" smtClean="0">
              <a:latin typeface="Blender" pitchFamily="18" charset="-79"/>
              <a:ea typeface="Open Sans" panose="020B0606030504020204" pitchFamily="34" charset="0"/>
              <a:cs typeface="Blender" pitchFamily="18" charset="-79"/>
            </a:endParaRPr>
          </a:p>
        </p:txBody>
      </p:sp>
      <p:pic>
        <p:nvPicPr>
          <p:cNvPr id="5" name="Picture 2" descr="עיריית תל-אביב-יפו - עמוד הבית"/>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847" y="162849"/>
            <a:ext cx="1106149" cy="608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80038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4060332" y="6176962"/>
            <a:ext cx="6829113" cy="276999"/>
          </a:xfrm>
          <a:prstGeom prst="rect">
            <a:avLst/>
          </a:prstGeom>
        </p:spPr>
        <p:txBody>
          <a:bodyPr wrap="none">
            <a:spAutoFit/>
          </a:bodyPr>
          <a:lstStyle/>
          <a:p>
            <a:pPr algn="r" rtl="1"/>
            <a:r>
              <a:rPr lang="en-GB" sz="1200" dirty="0" smtClean="0">
                <a:latin typeface="Blender" pitchFamily="18" charset="-79"/>
                <a:ea typeface="Open Sans" panose="020B0606030504020204" pitchFamily="34" charset="0"/>
                <a:cs typeface="Blender" pitchFamily="18" charset="-79"/>
                <a:hlinkClick r:id="rId3"/>
              </a:rPr>
              <a:t>Guidelines for Voluntary Local Reviews</a:t>
            </a:r>
            <a:r>
              <a:rPr lang="en-GB" sz="1200" dirty="0" smtClean="0">
                <a:latin typeface="Blender" pitchFamily="18" charset="-79"/>
                <a:ea typeface="Open Sans" panose="020B0606030504020204" pitchFamily="34" charset="0"/>
                <a:cs typeface="Blender" pitchFamily="18" charset="-79"/>
              </a:rPr>
              <a:t>, UCLG (United Cities and Local Governments), 2020</a:t>
            </a:r>
            <a:endParaRPr lang="he-IL" sz="1200" dirty="0" smtClean="0">
              <a:latin typeface="Blender" pitchFamily="18" charset="-79"/>
              <a:ea typeface="Open Sans" panose="020B0606030504020204" pitchFamily="34" charset="0"/>
              <a:cs typeface="Blender" pitchFamily="18" charset="-79"/>
            </a:endParaRPr>
          </a:p>
        </p:txBody>
      </p:sp>
      <p:pic>
        <p:nvPicPr>
          <p:cNvPr id="2" name="תמונה 1"/>
          <p:cNvPicPr>
            <a:picLocks noChangeAspect="1"/>
          </p:cNvPicPr>
          <p:nvPr/>
        </p:nvPicPr>
        <p:blipFill rotWithShape="1">
          <a:blip r:embed="rId4"/>
          <a:srcRect b="11070"/>
          <a:stretch/>
        </p:blipFill>
        <p:spPr>
          <a:xfrm>
            <a:off x="1912474" y="570973"/>
            <a:ext cx="9281452" cy="5512203"/>
          </a:xfrm>
          <a:prstGeom prst="rect">
            <a:avLst/>
          </a:prstGeom>
        </p:spPr>
      </p:pic>
      <p:sp>
        <p:nvSpPr>
          <p:cNvPr id="3" name="מלבן 2"/>
          <p:cNvSpPr/>
          <p:nvPr/>
        </p:nvSpPr>
        <p:spPr>
          <a:xfrm>
            <a:off x="1371600" y="477187"/>
            <a:ext cx="9676669" cy="6152213"/>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מחבר מרפקי 7"/>
          <p:cNvCxnSpPr/>
          <p:nvPr/>
        </p:nvCxnSpPr>
        <p:spPr>
          <a:xfrm flipV="1">
            <a:off x="6720840" y="918918"/>
            <a:ext cx="2388810" cy="2251002"/>
          </a:xfrm>
          <a:prstGeom prst="bentConnector3">
            <a:avLst>
              <a:gd name="adj1" fmla="val 56232"/>
            </a:avLst>
          </a:prstGeom>
          <a:ln w="12700">
            <a:solidFill>
              <a:srgbClr val="0073BE"/>
            </a:solidFill>
            <a:headEnd type="oval"/>
          </a:ln>
        </p:spPr>
        <p:style>
          <a:lnRef idx="1">
            <a:schemeClr val="accent1"/>
          </a:lnRef>
          <a:fillRef idx="0">
            <a:schemeClr val="accent1"/>
          </a:fillRef>
          <a:effectRef idx="0">
            <a:schemeClr val="accent1"/>
          </a:effectRef>
          <a:fontRef idx="minor">
            <a:schemeClr val="tx1"/>
          </a:fontRef>
        </p:style>
      </p:cxnSp>
      <p:grpSp>
        <p:nvGrpSpPr>
          <p:cNvPr id="14" name="קבוצה 13"/>
          <p:cNvGrpSpPr/>
          <p:nvPr/>
        </p:nvGrpSpPr>
        <p:grpSpPr>
          <a:xfrm>
            <a:off x="9109650" y="477187"/>
            <a:ext cx="2411059" cy="884125"/>
            <a:chOff x="4536301" y="-325410"/>
            <a:chExt cx="2411059" cy="884125"/>
          </a:xfrm>
        </p:grpSpPr>
        <p:sp>
          <p:nvSpPr>
            <p:cNvPr id="12" name="מלבן 11"/>
            <p:cNvSpPr/>
            <p:nvPr/>
          </p:nvSpPr>
          <p:spPr>
            <a:xfrm>
              <a:off x="4536301" y="-325410"/>
              <a:ext cx="2016899" cy="650819"/>
            </a:xfrm>
            <a:prstGeom prst="rect">
              <a:avLst/>
            </a:prstGeom>
          </p:spPr>
          <p:txBody>
            <a:bodyPr wrap="none">
              <a:spAutoFit/>
            </a:bodyPr>
            <a:lstStyle/>
            <a:p>
              <a:pPr algn="r" rtl="1">
                <a:lnSpc>
                  <a:spcPts val="5200"/>
                </a:lnSpc>
              </a:pPr>
              <a:r>
                <a:rPr lang="en-GB" b="1" dirty="0" smtClean="0">
                  <a:solidFill>
                    <a:srgbClr val="0073BE"/>
                  </a:solidFill>
                  <a:latin typeface="Blender" pitchFamily="18" charset="-79"/>
                  <a:ea typeface="Open Sans" panose="020B0606030504020204" pitchFamily="34" charset="0"/>
                  <a:cs typeface="Blender" pitchFamily="18" charset="-79"/>
                </a:rPr>
                <a:t>TEL </a:t>
              </a:r>
              <a:r>
                <a:rPr lang="en-GB" b="1" dirty="0" smtClean="0">
                  <a:solidFill>
                    <a:srgbClr val="0073BE"/>
                  </a:solidFill>
                  <a:latin typeface="Blender" pitchFamily="18" charset="-79"/>
                  <a:ea typeface="Open Sans" panose="020B0606030504020204" pitchFamily="34" charset="0"/>
                  <a:cs typeface="Blender" pitchFamily="18" charset="-79"/>
                </a:rPr>
                <a:t>AVIV- YAFO </a:t>
              </a:r>
              <a:endParaRPr lang="he-IL" b="1" dirty="0">
                <a:solidFill>
                  <a:srgbClr val="0073BE"/>
                </a:solidFill>
                <a:latin typeface="Blender" pitchFamily="18" charset="-79"/>
                <a:ea typeface="Open Sans" panose="020B0606030504020204" pitchFamily="34" charset="0"/>
                <a:cs typeface="Blender" pitchFamily="18" charset="-79"/>
              </a:endParaRPr>
            </a:p>
          </p:txBody>
        </p:sp>
        <p:sp>
          <p:nvSpPr>
            <p:cNvPr id="13" name="מלבן 12"/>
            <p:cNvSpPr/>
            <p:nvPr/>
          </p:nvSpPr>
          <p:spPr>
            <a:xfrm>
              <a:off x="6373164" y="-208803"/>
              <a:ext cx="574196" cy="767518"/>
            </a:xfrm>
            <a:prstGeom prst="rect">
              <a:avLst/>
            </a:prstGeom>
          </p:spPr>
          <p:txBody>
            <a:bodyPr wrap="none">
              <a:spAutoFit/>
            </a:bodyPr>
            <a:lstStyle/>
            <a:p>
              <a:pPr algn="r" rtl="1">
                <a:lnSpc>
                  <a:spcPts val="5200"/>
                </a:lnSpc>
              </a:pPr>
              <a:r>
                <a:rPr lang="en-GB" sz="5400" b="1" dirty="0" smtClean="0">
                  <a:solidFill>
                    <a:srgbClr val="0073BE"/>
                  </a:solidFill>
                  <a:latin typeface="Blender" pitchFamily="18" charset="-79"/>
                  <a:ea typeface="Open Sans" panose="020B0606030504020204" pitchFamily="34" charset="0"/>
                  <a:cs typeface="Blender" pitchFamily="18" charset="-79"/>
                </a:rPr>
                <a:t>?</a:t>
              </a:r>
              <a:endParaRPr lang="he-IL" sz="5400" b="1" dirty="0">
                <a:solidFill>
                  <a:srgbClr val="0073BE"/>
                </a:solidFill>
                <a:latin typeface="Blender" pitchFamily="18" charset="-79"/>
                <a:ea typeface="Open Sans" panose="020B0606030504020204" pitchFamily="34" charset="0"/>
                <a:cs typeface="Blender" pitchFamily="18" charset="-79"/>
              </a:endParaRPr>
            </a:p>
          </p:txBody>
        </p:sp>
      </p:grpSp>
      <p:pic>
        <p:nvPicPr>
          <p:cNvPr id="15" name="Picture 2" descr="עיריית תל-אביב-יפו - עמוד הבית"/>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847" y="162849"/>
            <a:ext cx="1106149" cy="608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60845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קבוצה 35"/>
          <p:cNvGrpSpPr/>
          <p:nvPr/>
        </p:nvGrpSpPr>
        <p:grpSpPr>
          <a:xfrm>
            <a:off x="780272" y="1836316"/>
            <a:ext cx="11689372" cy="3780212"/>
            <a:chOff x="1327449" y="2060575"/>
            <a:chExt cx="9577388" cy="3097221"/>
          </a:xfrm>
        </p:grpSpPr>
        <p:sp>
          <p:nvSpPr>
            <p:cNvPr id="2" name="TextBox 9"/>
            <p:cNvSpPr txBox="1">
              <a:spLocks noChangeArrowheads="1"/>
            </p:cNvSpPr>
            <p:nvPr/>
          </p:nvSpPr>
          <p:spPr bwMode="auto">
            <a:xfrm>
              <a:off x="1327449" y="3698875"/>
              <a:ext cx="125253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SzPct val="145000"/>
                <a:buFontTx/>
                <a:buNone/>
              </a:pPr>
              <a:r>
                <a:rPr lang="he-IL" altLang="he-IL" sz="1400" dirty="0">
                  <a:solidFill>
                    <a:srgbClr val="404040"/>
                  </a:solidFill>
                  <a:latin typeface="Blender" panose="02020003050405020304" pitchFamily="18" charset="-79"/>
                  <a:cs typeface="Blender" panose="02020003050405020304" pitchFamily="18" charset="-79"/>
                </a:rPr>
                <a:t>עדכון </a:t>
              </a:r>
            </a:p>
            <a:p>
              <a:pPr algn="ctr" eaLnBrk="1" hangingPunct="1">
                <a:spcBef>
                  <a:spcPct val="0"/>
                </a:spcBef>
                <a:buSzPct val="145000"/>
                <a:buFontTx/>
                <a:buNone/>
              </a:pPr>
              <a:r>
                <a:rPr lang="he-IL" altLang="he-IL" sz="1400" dirty="0">
                  <a:solidFill>
                    <a:srgbClr val="404040"/>
                  </a:solidFill>
                  <a:latin typeface="Blender" panose="02020003050405020304" pitchFamily="18" charset="-79"/>
                  <a:cs typeface="Blender" panose="02020003050405020304" pitchFamily="18" charset="-79"/>
                </a:rPr>
                <a:t>תכנית</a:t>
              </a:r>
            </a:p>
            <a:p>
              <a:pPr algn="ctr" eaLnBrk="1" hangingPunct="1">
                <a:spcBef>
                  <a:spcPct val="0"/>
                </a:spcBef>
                <a:buSzPct val="145000"/>
                <a:buFontTx/>
                <a:buNone/>
              </a:pPr>
              <a:r>
                <a:rPr lang="he-IL" altLang="he-IL" sz="1400" dirty="0">
                  <a:solidFill>
                    <a:srgbClr val="404040"/>
                  </a:solidFill>
                  <a:latin typeface="Blender" panose="02020003050405020304" pitchFamily="18" charset="-79"/>
                  <a:cs typeface="Blender" panose="02020003050405020304" pitchFamily="18" charset="-79"/>
                </a:rPr>
                <a:t> המתאר </a:t>
              </a:r>
            </a:p>
            <a:p>
              <a:pPr algn="ctr" eaLnBrk="1" hangingPunct="1">
                <a:spcBef>
                  <a:spcPct val="0"/>
                </a:spcBef>
                <a:buSzPct val="145000"/>
                <a:buFontTx/>
                <a:buNone/>
              </a:pPr>
              <a:r>
                <a:rPr lang="he-IL" altLang="he-IL" sz="1400" dirty="0">
                  <a:solidFill>
                    <a:srgbClr val="404040"/>
                  </a:solidFill>
                  <a:latin typeface="Blender" panose="02020003050405020304" pitchFamily="18" charset="-79"/>
                  <a:cs typeface="Blender" panose="02020003050405020304" pitchFamily="18" charset="-79"/>
                </a:rPr>
                <a:t>2022</a:t>
              </a:r>
            </a:p>
          </p:txBody>
        </p:sp>
        <p:cxnSp>
          <p:nvCxnSpPr>
            <p:cNvPr id="3" name="מחבר חץ ישר 2"/>
            <p:cNvCxnSpPr/>
            <p:nvPr/>
          </p:nvCxnSpPr>
          <p:spPr>
            <a:xfrm flipH="1">
              <a:off x="1533170" y="3644900"/>
              <a:ext cx="8701742" cy="0"/>
            </a:xfrm>
            <a:prstGeom prst="straightConnector1">
              <a:avLst/>
            </a:prstGeom>
            <a:ln w="3175">
              <a:solidFill>
                <a:schemeClr val="tx1">
                  <a:lumMod val="50000"/>
                  <a:lumOff val="50000"/>
                </a:schemeClr>
              </a:solidFill>
              <a:headEnd type="none" w="med" len="sm"/>
              <a:tailEnd type="arrow" w="lg" len="med"/>
            </a:ln>
          </p:spPr>
          <p:style>
            <a:lnRef idx="1">
              <a:schemeClr val="accent1"/>
            </a:lnRef>
            <a:fillRef idx="0">
              <a:schemeClr val="accent1"/>
            </a:fillRef>
            <a:effectRef idx="0">
              <a:schemeClr val="accent1"/>
            </a:effectRef>
            <a:fontRef idx="minor">
              <a:schemeClr val="tx1"/>
            </a:fontRef>
          </p:style>
        </p:cxnSp>
        <p:grpSp>
          <p:nvGrpSpPr>
            <p:cNvPr id="4" name="קבוצה 15"/>
            <p:cNvGrpSpPr>
              <a:grpSpLocks/>
            </p:cNvGrpSpPr>
            <p:nvPr/>
          </p:nvGrpSpPr>
          <p:grpSpPr bwMode="auto">
            <a:xfrm>
              <a:off x="8860137" y="2598738"/>
              <a:ext cx="2044700" cy="2065337"/>
              <a:chOff x="7496176" y="2598738"/>
              <a:chExt cx="2044700" cy="2065337"/>
            </a:xfrm>
          </p:grpSpPr>
          <p:pic>
            <p:nvPicPr>
              <p:cNvPr id="5" name="Picture 1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69213" y="2598738"/>
                <a:ext cx="1201738" cy="91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9"/>
              <p:cNvSpPr txBox="1">
                <a:spLocks noChangeArrowheads="1"/>
              </p:cNvSpPr>
              <p:nvPr/>
            </p:nvSpPr>
            <p:spPr bwMode="auto">
              <a:xfrm>
                <a:off x="7496176" y="3709988"/>
                <a:ext cx="20447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SzPct val="145000"/>
                  <a:buFontTx/>
                  <a:buNone/>
                </a:pPr>
                <a:r>
                  <a:rPr lang="he-IL" altLang="he-IL" sz="1400">
                    <a:solidFill>
                      <a:srgbClr val="404040"/>
                    </a:solidFill>
                    <a:latin typeface="Blender" panose="02020003050405020304" pitchFamily="18" charset="-79"/>
                    <a:cs typeface="Blender" panose="02020003050405020304" pitchFamily="18" charset="-79"/>
                  </a:rPr>
                  <a:t>פרופיל </a:t>
                </a:r>
              </a:p>
              <a:p>
                <a:pPr algn="ctr" eaLnBrk="1" hangingPunct="1">
                  <a:spcBef>
                    <a:spcPct val="0"/>
                  </a:spcBef>
                  <a:buSzPct val="145000"/>
                  <a:buFontTx/>
                  <a:buNone/>
                </a:pPr>
                <a:r>
                  <a:rPr lang="he-IL" altLang="he-IL" sz="1400">
                    <a:solidFill>
                      <a:srgbClr val="404040"/>
                    </a:solidFill>
                    <a:latin typeface="Blender" panose="02020003050405020304" pitchFamily="18" charset="-79"/>
                    <a:cs typeface="Blender" panose="02020003050405020304" pitchFamily="18" charset="-79"/>
                  </a:rPr>
                  <a:t>העיר</a:t>
                </a:r>
              </a:p>
              <a:p>
                <a:pPr algn="ctr" eaLnBrk="1" hangingPunct="1">
                  <a:spcBef>
                    <a:spcPct val="0"/>
                  </a:spcBef>
                  <a:buSzPct val="145000"/>
                  <a:buFontTx/>
                  <a:buNone/>
                </a:pPr>
                <a:r>
                  <a:rPr lang="he-IL" altLang="he-IL" sz="1400">
                    <a:solidFill>
                      <a:srgbClr val="404040"/>
                    </a:solidFill>
                    <a:latin typeface="Blender" panose="02020003050405020304" pitchFamily="18" charset="-79"/>
                    <a:cs typeface="Blender" panose="02020003050405020304" pitchFamily="18" charset="-79"/>
                  </a:rPr>
                  <a:t> 2002</a:t>
                </a:r>
              </a:p>
              <a:p>
                <a:pPr algn="ctr" eaLnBrk="1" hangingPunct="1">
                  <a:spcBef>
                    <a:spcPct val="0"/>
                  </a:spcBef>
                  <a:buSzPct val="145000"/>
                  <a:buFontTx/>
                  <a:buNone/>
                </a:pPr>
                <a:endParaRPr lang="he-IL" altLang="he-IL" sz="1400">
                  <a:solidFill>
                    <a:srgbClr val="404040"/>
                  </a:solidFill>
                  <a:latin typeface="Blender" panose="02020003050405020304" pitchFamily="18" charset="-79"/>
                  <a:cs typeface="Blender" panose="02020003050405020304" pitchFamily="18" charset="-79"/>
                </a:endParaRPr>
              </a:p>
            </p:txBody>
          </p:sp>
          <p:cxnSp>
            <p:nvCxnSpPr>
              <p:cNvPr id="7" name="מחבר ישר 6"/>
              <p:cNvCxnSpPr/>
              <p:nvPr/>
            </p:nvCxnSpPr>
            <p:spPr>
              <a:xfrm>
                <a:off x="8455026" y="3595688"/>
                <a:ext cx="0" cy="117475"/>
              </a:xfrm>
              <a:prstGeom prst="line">
                <a:avLst/>
              </a:prstGeom>
              <a:ln w="31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8" name="קבוצה 7"/>
            <p:cNvGrpSpPr>
              <a:grpSpLocks/>
            </p:cNvGrpSpPr>
            <p:nvPr/>
          </p:nvGrpSpPr>
          <p:grpSpPr bwMode="auto">
            <a:xfrm>
              <a:off x="8407700" y="2301875"/>
              <a:ext cx="1177925" cy="2154238"/>
              <a:chOff x="7043738" y="2301875"/>
              <a:chExt cx="1177925" cy="2154238"/>
            </a:xfrm>
          </p:grpSpPr>
          <p:sp>
            <p:nvSpPr>
              <p:cNvPr id="9" name="TextBox 9"/>
              <p:cNvSpPr txBox="1">
                <a:spLocks noChangeArrowheads="1"/>
              </p:cNvSpPr>
              <p:nvPr/>
            </p:nvSpPr>
            <p:spPr bwMode="auto">
              <a:xfrm>
                <a:off x="7164388" y="3716338"/>
                <a:ext cx="102235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SzPct val="145000"/>
                  <a:buFontTx/>
                  <a:buNone/>
                </a:pPr>
                <a:r>
                  <a:rPr lang="he-IL" altLang="he-IL" sz="1400">
                    <a:solidFill>
                      <a:srgbClr val="404040"/>
                    </a:solidFill>
                    <a:latin typeface="Blender" panose="02020003050405020304" pitchFamily="18" charset="-79"/>
                    <a:cs typeface="Blender" panose="02020003050405020304" pitchFamily="18" charset="-79"/>
                  </a:rPr>
                  <a:t>חזון </a:t>
                </a:r>
              </a:p>
              <a:p>
                <a:pPr algn="ctr" eaLnBrk="1" hangingPunct="1">
                  <a:spcBef>
                    <a:spcPct val="0"/>
                  </a:spcBef>
                  <a:buSzPct val="145000"/>
                  <a:buFontTx/>
                  <a:buNone/>
                </a:pPr>
                <a:r>
                  <a:rPr lang="he-IL" altLang="he-IL" sz="1400">
                    <a:solidFill>
                      <a:srgbClr val="404040"/>
                    </a:solidFill>
                    <a:latin typeface="Blender" panose="02020003050405020304" pitchFamily="18" charset="-79"/>
                    <a:cs typeface="Blender" panose="02020003050405020304" pitchFamily="18" charset="-79"/>
                  </a:rPr>
                  <a:t>העיר</a:t>
                </a:r>
              </a:p>
              <a:p>
                <a:pPr algn="ctr" eaLnBrk="1" hangingPunct="1">
                  <a:spcBef>
                    <a:spcPct val="0"/>
                  </a:spcBef>
                  <a:buSzPct val="145000"/>
                  <a:buFontTx/>
                  <a:buNone/>
                </a:pPr>
                <a:r>
                  <a:rPr lang="he-IL" altLang="he-IL" sz="1400">
                    <a:solidFill>
                      <a:srgbClr val="404040"/>
                    </a:solidFill>
                    <a:latin typeface="Blender" panose="02020003050405020304" pitchFamily="18" charset="-79"/>
                    <a:cs typeface="Blender" panose="02020003050405020304" pitchFamily="18" charset="-79"/>
                  </a:rPr>
                  <a:t> 2005</a:t>
                </a:r>
              </a:p>
            </p:txBody>
          </p:sp>
          <p:pic>
            <p:nvPicPr>
              <p:cNvPr id="10" name="Picture 15"/>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043738" y="2301875"/>
                <a:ext cx="1177925" cy="91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 name="מחבר ישר 10"/>
              <p:cNvCxnSpPr/>
              <p:nvPr/>
            </p:nvCxnSpPr>
            <p:spPr>
              <a:xfrm>
                <a:off x="7669213" y="3600450"/>
                <a:ext cx="0" cy="115888"/>
              </a:xfrm>
              <a:prstGeom prst="line">
                <a:avLst/>
              </a:prstGeom>
              <a:ln w="31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12" name="קבוצה 11"/>
            <p:cNvGrpSpPr>
              <a:grpSpLocks/>
            </p:cNvGrpSpPr>
            <p:nvPr/>
          </p:nvGrpSpPr>
          <p:grpSpPr bwMode="auto">
            <a:xfrm>
              <a:off x="7336137" y="2349500"/>
              <a:ext cx="1306513" cy="2106613"/>
              <a:chOff x="5972176" y="2349500"/>
              <a:chExt cx="1306512" cy="2106613"/>
            </a:xfrm>
          </p:grpSpPr>
          <p:sp>
            <p:nvSpPr>
              <p:cNvPr id="13" name="TextBox 9"/>
              <p:cNvSpPr txBox="1">
                <a:spLocks noChangeArrowheads="1"/>
              </p:cNvSpPr>
              <p:nvPr/>
            </p:nvSpPr>
            <p:spPr bwMode="auto">
              <a:xfrm>
                <a:off x="6300788" y="3716338"/>
                <a:ext cx="93662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SzPct val="145000"/>
                  <a:buFontTx/>
                  <a:buNone/>
                </a:pPr>
                <a:r>
                  <a:rPr lang="he-IL" altLang="he-IL" sz="1400">
                    <a:solidFill>
                      <a:srgbClr val="404040"/>
                    </a:solidFill>
                    <a:latin typeface="Blender" panose="02020003050405020304" pitchFamily="18" charset="-79"/>
                    <a:cs typeface="Blender" panose="02020003050405020304" pitchFamily="18" charset="-79"/>
                  </a:rPr>
                  <a:t>תכנית </a:t>
                </a:r>
              </a:p>
              <a:p>
                <a:pPr algn="ctr" eaLnBrk="1" hangingPunct="1">
                  <a:spcBef>
                    <a:spcPct val="0"/>
                  </a:spcBef>
                  <a:buSzPct val="145000"/>
                  <a:buFontTx/>
                  <a:buNone/>
                </a:pPr>
                <a:r>
                  <a:rPr lang="he-IL" altLang="he-IL" sz="1400">
                    <a:solidFill>
                      <a:srgbClr val="404040"/>
                    </a:solidFill>
                    <a:latin typeface="Blender" panose="02020003050405020304" pitchFamily="18" charset="-79"/>
                    <a:cs typeface="Blender" panose="02020003050405020304" pitchFamily="18" charset="-79"/>
                  </a:rPr>
                  <a:t>אסטרטגית</a:t>
                </a:r>
              </a:p>
              <a:p>
                <a:pPr algn="ctr" eaLnBrk="1" hangingPunct="1">
                  <a:spcBef>
                    <a:spcPct val="0"/>
                  </a:spcBef>
                  <a:buSzPct val="145000"/>
                  <a:buFontTx/>
                  <a:buNone/>
                </a:pPr>
                <a:r>
                  <a:rPr lang="he-IL" altLang="he-IL" sz="1400">
                    <a:solidFill>
                      <a:srgbClr val="404040"/>
                    </a:solidFill>
                    <a:latin typeface="Blender" panose="02020003050405020304" pitchFamily="18" charset="-79"/>
                    <a:cs typeface="Blender" panose="02020003050405020304" pitchFamily="18" charset="-79"/>
                  </a:rPr>
                  <a:t> 2005</a:t>
                </a:r>
              </a:p>
            </p:txBody>
          </p:sp>
          <p:pic>
            <p:nvPicPr>
              <p:cNvPr id="14" name="Picture 16"/>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972176" y="2349500"/>
                <a:ext cx="1306512" cy="1204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5" name="מחבר ישר 14"/>
              <p:cNvCxnSpPr/>
              <p:nvPr/>
            </p:nvCxnSpPr>
            <p:spPr>
              <a:xfrm>
                <a:off x="6804025" y="3600450"/>
                <a:ext cx="0" cy="115888"/>
              </a:xfrm>
              <a:prstGeom prst="line">
                <a:avLst/>
              </a:prstGeom>
              <a:ln w="31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16" name="קבוצה 15"/>
            <p:cNvGrpSpPr>
              <a:grpSpLocks/>
            </p:cNvGrpSpPr>
            <p:nvPr/>
          </p:nvGrpSpPr>
          <p:grpSpPr bwMode="auto">
            <a:xfrm>
              <a:off x="6628112" y="2732088"/>
              <a:ext cx="1179513" cy="1938337"/>
              <a:chOff x="5264695" y="2732088"/>
              <a:chExt cx="1179513" cy="1938337"/>
            </a:xfrm>
          </p:grpSpPr>
          <p:pic>
            <p:nvPicPr>
              <p:cNvPr id="17" name="Picture 15"/>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408613" y="2732088"/>
                <a:ext cx="922338" cy="858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9"/>
              <p:cNvSpPr txBox="1">
                <a:spLocks noChangeArrowheads="1"/>
              </p:cNvSpPr>
              <p:nvPr/>
            </p:nvSpPr>
            <p:spPr bwMode="auto">
              <a:xfrm>
                <a:off x="5264695" y="3716338"/>
                <a:ext cx="117951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SzPct val="145000"/>
                  <a:buFontTx/>
                  <a:buNone/>
                </a:pPr>
                <a:r>
                  <a:rPr lang="he-IL" altLang="he-IL" sz="1400">
                    <a:solidFill>
                      <a:srgbClr val="404040"/>
                    </a:solidFill>
                    <a:latin typeface="Blender" panose="02020003050405020304" pitchFamily="18" charset="-79"/>
                    <a:cs typeface="Blender" panose="02020003050405020304" pitchFamily="18" charset="-79"/>
                  </a:rPr>
                  <a:t>תבחינים </a:t>
                </a:r>
              </a:p>
              <a:p>
                <a:pPr algn="ctr" eaLnBrk="1" hangingPunct="1">
                  <a:spcBef>
                    <a:spcPct val="0"/>
                  </a:spcBef>
                  <a:buSzPct val="145000"/>
                  <a:buFontTx/>
                  <a:buNone/>
                </a:pPr>
                <a:r>
                  <a:rPr lang="he-IL" altLang="he-IL" sz="1400">
                    <a:solidFill>
                      <a:srgbClr val="404040"/>
                    </a:solidFill>
                    <a:latin typeface="Blender" panose="02020003050405020304" pitchFamily="18" charset="-79"/>
                    <a:cs typeface="Blender" panose="02020003050405020304" pitchFamily="18" charset="-79"/>
                  </a:rPr>
                  <a:t>לניטור</a:t>
                </a:r>
              </a:p>
              <a:p>
                <a:pPr algn="ctr" eaLnBrk="1" hangingPunct="1">
                  <a:spcBef>
                    <a:spcPct val="0"/>
                  </a:spcBef>
                  <a:buSzPct val="145000"/>
                  <a:buFontTx/>
                  <a:buNone/>
                </a:pPr>
                <a:r>
                  <a:rPr lang="he-IL" altLang="he-IL" sz="1400">
                    <a:solidFill>
                      <a:srgbClr val="404040"/>
                    </a:solidFill>
                    <a:latin typeface="Blender" panose="02020003050405020304" pitchFamily="18" charset="-79"/>
                    <a:cs typeface="Blender" panose="02020003050405020304" pitchFamily="18" charset="-79"/>
                  </a:rPr>
                  <a:t>העיר</a:t>
                </a:r>
              </a:p>
              <a:p>
                <a:pPr algn="ctr" eaLnBrk="1" hangingPunct="1">
                  <a:spcBef>
                    <a:spcPct val="0"/>
                  </a:spcBef>
                  <a:buSzPct val="145000"/>
                  <a:buFontTx/>
                  <a:buNone/>
                </a:pPr>
                <a:r>
                  <a:rPr lang="he-IL" altLang="he-IL" sz="1400">
                    <a:solidFill>
                      <a:srgbClr val="404040"/>
                    </a:solidFill>
                    <a:latin typeface="Blender" panose="02020003050405020304" pitchFamily="18" charset="-79"/>
                    <a:cs typeface="Blender" panose="02020003050405020304" pitchFamily="18" charset="-79"/>
                  </a:rPr>
                  <a:t>2014</a:t>
                </a:r>
              </a:p>
            </p:txBody>
          </p:sp>
          <p:cxnSp>
            <p:nvCxnSpPr>
              <p:cNvPr id="19" name="מחבר ישר 18"/>
              <p:cNvCxnSpPr/>
              <p:nvPr/>
            </p:nvCxnSpPr>
            <p:spPr>
              <a:xfrm>
                <a:off x="5867945" y="3600450"/>
                <a:ext cx="0" cy="115888"/>
              </a:xfrm>
              <a:prstGeom prst="line">
                <a:avLst/>
              </a:prstGeom>
              <a:ln w="31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20" name="קבוצה 19"/>
            <p:cNvGrpSpPr>
              <a:grpSpLocks/>
            </p:cNvGrpSpPr>
            <p:nvPr/>
          </p:nvGrpSpPr>
          <p:grpSpPr bwMode="auto">
            <a:xfrm>
              <a:off x="5793087" y="2060575"/>
              <a:ext cx="1079500" cy="2395538"/>
              <a:chOff x="4429126" y="2060575"/>
              <a:chExt cx="1079500" cy="2395538"/>
            </a:xfrm>
          </p:grpSpPr>
          <p:pic>
            <p:nvPicPr>
              <p:cNvPr id="21" name="Picture 36" descr="\\nas01\HomeDir\x2932668\My Pictures\2017-09-10\003.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500563" y="2060575"/>
                <a:ext cx="1008063" cy="142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9"/>
              <p:cNvSpPr txBox="1">
                <a:spLocks noChangeArrowheads="1"/>
              </p:cNvSpPr>
              <p:nvPr/>
            </p:nvSpPr>
            <p:spPr bwMode="auto">
              <a:xfrm>
                <a:off x="4429126" y="3716338"/>
                <a:ext cx="102235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SzPct val="145000"/>
                  <a:buFontTx/>
                  <a:buNone/>
                </a:pPr>
                <a:r>
                  <a:rPr lang="he-IL" altLang="he-IL" sz="1400">
                    <a:solidFill>
                      <a:srgbClr val="404040"/>
                    </a:solidFill>
                    <a:latin typeface="Blender" panose="02020003050405020304" pitchFamily="18" charset="-79"/>
                    <a:cs typeface="Blender" panose="02020003050405020304" pitchFamily="18" charset="-79"/>
                  </a:rPr>
                  <a:t>תכנית </a:t>
                </a:r>
              </a:p>
              <a:p>
                <a:pPr algn="ctr" eaLnBrk="1" hangingPunct="1">
                  <a:spcBef>
                    <a:spcPct val="0"/>
                  </a:spcBef>
                  <a:buSzPct val="145000"/>
                  <a:buFontTx/>
                  <a:buNone/>
                </a:pPr>
                <a:r>
                  <a:rPr lang="he-IL" altLang="he-IL" sz="1400">
                    <a:solidFill>
                      <a:srgbClr val="404040"/>
                    </a:solidFill>
                    <a:latin typeface="Blender" panose="02020003050405020304" pitchFamily="18" charset="-79"/>
                    <a:cs typeface="Blender" panose="02020003050405020304" pitchFamily="18" charset="-79"/>
                  </a:rPr>
                  <a:t>המתאר</a:t>
                </a:r>
              </a:p>
              <a:p>
                <a:pPr algn="ctr" eaLnBrk="1" hangingPunct="1">
                  <a:spcBef>
                    <a:spcPct val="0"/>
                  </a:spcBef>
                  <a:buSzPct val="145000"/>
                  <a:buFontTx/>
                  <a:buNone/>
                </a:pPr>
                <a:r>
                  <a:rPr lang="he-IL" altLang="he-IL" sz="1400">
                    <a:solidFill>
                      <a:srgbClr val="404040"/>
                    </a:solidFill>
                    <a:latin typeface="Blender" panose="02020003050405020304" pitchFamily="18" charset="-79"/>
                    <a:cs typeface="Blender" panose="02020003050405020304" pitchFamily="18" charset="-79"/>
                  </a:rPr>
                  <a:t> 2016</a:t>
                </a:r>
              </a:p>
            </p:txBody>
          </p:sp>
          <p:cxnSp>
            <p:nvCxnSpPr>
              <p:cNvPr id="23" name="מחבר ישר 22"/>
              <p:cNvCxnSpPr/>
              <p:nvPr/>
            </p:nvCxnSpPr>
            <p:spPr>
              <a:xfrm>
                <a:off x="5005389" y="3600450"/>
                <a:ext cx="0" cy="115888"/>
              </a:xfrm>
              <a:prstGeom prst="line">
                <a:avLst/>
              </a:prstGeom>
              <a:ln w="31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24" name="קבוצה 23"/>
            <p:cNvGrpSpPr>
              <a:grpSpLocks/>
            </p:cNvGrpSpPr>
            <p:nvPr/>
          </p:nvGrpSpPr>
          <p:grpSpPr bwMode="auto">
            <a:xfrm>
              <a:off x="4745337" y="2492375"/>
              <a:ext cx="1122363" cy="2178050"/>
              <a:chOff x="3381376" y="2492375"/>
              <a:chExt cx="1122362" cy="2178050"/>
            </a:xfrm>
          </p:grpSpPr>
          <p:sp>
            <p:nvSpPr>
              <p:cNvPr id="25" name="TextBox 9"/>
              <p:cNvSpPr txBox="1">
                <a:spLocks noChangeArrowheads="1"/>
              </p:cNvSpPr>
              <p:nvPr/>
            </p:nvSpPr>
            <p:spPr bwMode="auto">
              <a:xfrm>
                <a:off x="3421063" y="3716338"/>
                <a:ext cx="10795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SzPct val="145000"/>
                  <a:buFontTx/>
                  <a:buNone/>
                </a:pPr>
                <a:r>
                  <a:rPr lang="he-IL" altLang="he-IL" sz="1400">
                    <a:solidFill>
                      <a:srgbClr val="404040"/>
                    </a:solidFill>
                    <a:latin typeface="Blender" panose="02020003050405020304" pitchFamily="18" charset="-79"/>
                    <a:cs typeface="Blender" panose="02020003050405020304" pitchFamily="18" charset="-79"/>
                  </a:rPr>
                  <a:t>עדכון</a:t>
                </a:r>
              </a:p>
              <a:p>
                <a:pPr algn="ctr" eaLnBrk="1" hangingPunct="1">
                  <a:spcBef>
                    <a:spcPct val="0"/>
                  </a:spcBef>
                  <a:buSzPct val="145000"/>
                  <a:buFontTx/>
                  <a:buNone/>
                </a:pPr>
                <a:r>
                  <a:rPr lang="he-IL" altLang="he-IL" sz="1400">
                    <a:solidFill>
                      <a:srgbClr val="404040"/>
                    </a:solidFill>
                    <a:latin typeface="Blender" panose="02020003050405020304" pitchFamily="18" charset="-79"/>
                    <a:cs typeface="Blender" panose="02020003050405020304" pitchFamily="18" charset="-79"/>
                  </a:rPr>
                  <a:t> פרופיל </a:t>
                </a:r>
              </a:p>
              <a:p>
                <a:pPr algn="ctr" eaLnBrk="1" hangingPunct="1">
                  <a:spcBef>
                    <a:spcPct val="0"/>
                  </a:spcBef>
                  <a:buSzPct val="145000"/>
                  <a:buFontTx/>
                  <a:buNone/>
                </a:pPr>
                <a:r>
                  <a:rPr lang="he-IL" altLang="he-IL" sz="1400">
                    <a:solidFill>
                      <a:srgbClr val="404040"/>
                    </a:solidFill>
                    <a:latin typeface="Blender" panose="02020003050405020304" pitchFamily="18" charset="-79"/>
                    <a:cs typeface="Blender" panose="02020003050405020304" pitchFamily="18" charset="-79"/>
                  </a:rPr>
                  <a:t>העיר</a:t>
                </a:r>
              </a:p>
              <a:p>
                <a:pPr algn="ctr" eaLnBrk="1" hangingPunct="1">
                  <a:spcBef>
                    <a:spcPct val="0"/>
                  </a:spcBef>
                  <a:buSzPct val="145000"/>
                  <a:buFontTx/>
                  <a:buNone/>
                </a:pPr>
                <a:r>
                  <a:rPr lang="he-IL" altLang="he-IL" sz="1400">
                    <a:solidFill>
                      <a:srgbClr val="404040"/>
                    </a:solidFill>
                    <a:latin typeface="Blender" panose="02020003050405020304" pitchFamily="18" charset="-79"/>
                    <a:cs typeface="Blender" panose="02020003050405020304" pitchFamily="18" charset="-79"/>
                  </a:rPr>
                  <a:t> 2017</a:t>
                </a:r>
              </a:p>
            </p:txBody>
          </p:sp>
          <p:pic>
            <p:nvPicPr>
              <p:cNvPr id="26" name="Picture 12"/>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3381376" y="2492375"/>
                <a:ext cx="1122362" cy="1031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7" name="מחבר ישר 26"/>
              <p:cNvCxnSpPr/>
              <p:nvPr/>
            </p:nvCxnSpPr>
            <p:spPr>
              <a:xfrm>
                <a:off x="3995738" y="3600450"/>
                <a:ext cx="0" cy="115888"/>
              </a:xfrm>
              <a:prstGeom prst="line">
                <a:avLst/>
              </a:prstGeom>
              <a:ln w="31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28" name="קבוצה 27"/>
            <p:cNvGrpSpPr>
              <a:grpSpLocks/>
            </p:cNvGrpSpPr>
            <p:nvPr/>
          </p:nvGrpSpPr>
          <p:grpSpPr bwMode="auto">
            <a:xfrm>
              <a:off x="3602337" y="2268538"/>
              <a:ext cx="1254125" cy="2401887"/>
              <a:chOff x="2238326" y="2268538"/>
              <a:chExt cx="1254125" cy="2401887"/>
            </a:xfrm>
          </p:grpSpPr>
          <p:sp>
            <p:nvSpPr>
              <p:cNvPr id="29" name="TextBox 9"/>
              <p:cNvSpPr txBox="1">
                <a:spLocks noChangeArrowheads="1"/>
              </p:cNvSpPr>
              <p:nvPr/>
            </p:nvSpPr>
            <p:spPr bwMode="auto">
              <a:xfrm>
                <a:off x="2268538" y="3716338"/>
                <a:ext cx="110807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SzPct val="145000"/>
                  <a:buFontTx/>
                  <a:buNone/>
                </a:pPr>
                <a:r>
                  <a:rPr lang="he-IL" altLang="he-IL" sz="1400">
                    <a:solidFill>
                      <a:srgbClr val="404040"/>
                    </a:solidFill>
                    <a:latin typeface="Blender" panose="02020003050405020304" pitchFamily="18" charset="-79"/>
                    <a:cs typeface="Blender" panose="02020003050405020304" pitchFamily="18" charset="-79"/>
                  </a:rPr>
                  <a:t>עדכון </a:t>
                </a:r>
              </a:p>
              <a:p>
                <a:pPr algn="ctr" eaLnBrk="1" hangingPunct="1">
                  <a:spcBef>
                    <a:spcPct val="0"/>
                  </a:spcBef>
                  <a:buSzPct val="145000"/>
                  <a:buFontTx/>
                  <a:buNone/>
                </a:pPr>
                <a:r>
                  <a:rPr lang="he-IL" altLang="he-IL" sz="1400">
                    <a:solidFill>
                      <a:srgbClr val="404040"/>
                    </a:solidFill>
                    <a:latin typeface="Blender" panose="02020003050405020304" pitchFamily="18" charset="-79"/>
                    <a:cs typeface="Blender" panose="02020003050405020304" pitchFamily="18" charset="-79"/>
                  </a:rPr>
                  <a:t>חזון </a:t>
                </a:r>
              </a:p>
              <a:p>
                <a:pPr algn="ctr" eaLnBrk="1" hangingPunct="1">
                  <a:spcBef>
                    <a:spcPct val="0"/>
                  </a:spcBef>
                  <a:buSzPct val="145000"/>
                  <a:buFontTx/>
                  <a:buNone/>
                </a:pPr>
                <a:r>
                  <a:rPr lang="he-IL" altLang="he-IL" sz="1400">
                    <a:solidFill>
                      <a:srgbClr val="404040"/>
                    </a:solidFill>
                    <a:latin typeface="Blender" panose="02020003050405020304" pitchFamily="18" charset="-79"/>
                    <a:cs typeface="Blender" panose="02020003050405020304" pitchFamily="18" charset="-79"/>
                  </a:rPr>
                  <a:t>העיר</a:t>
                </a:r>
              </a:p>
              <a:p>
                <a:pPr algn="ctr" eaLnBrk="1" hangingPunct="1">
                  <a:spcBef>
                    <a:spcPct val="0"/>
                  </a:spcBef>
                  <a:buSzPct val="145000"/>
                  <a:buFontTx/>
                  <a:buNone/>
                </a:pPr>
                <a:r>
                  <a:rPr lang="he-IL" altLang="he-IL" sz="1400">
                    <a:solidFill>
                      <a:srgbClr val="404040"/>
                    </a:solidFill>
                    <a:latin typeface="Blender" panose="02020003050405020304" pitchFamily="18" charset="-79"/>
                    <a:cs typeface="Blender" panose="02020003050405020304" pitchFamily="18" charset="-79"/>
                  </a:rPr>
                  <a:t> 2017</a:t>
                </a:r>
              </a:p>
            </p:txBody>
          </p:sp>
          <p:pic>
            <p:nvPicPr>
              <p:cNvPr id="30" name="Picture 13"/>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2238326" y="2268538"/>
                <a:ext cx="1254125" cy="1147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1" name="מחבר ישר 30"/>
              <p:cNvCxnSpPr/>
              <p:nvPr/>
            </p:nvCxnSpPr>
            <p:spPr>
              <a:xfrm>
                <a:off x="2844751" y="3600450"/>
                <a:ext cx="0" cy="115888"/>
              </a:xfrm>
              <a:prstGeom prst="line">
                <a:avLst/>
              </a:prstGeom>
              <a:ln w="31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32" name="קבוצה 31"/>
            <p:cNvGrpSpPr>
              <a:grpSpLocks/>
            </p:cNvGrpSpPr>
            <p:nvPr/>
          </p:nvGrpSpPr>
          <p:grpSpPr bwMode="auto">
            <a:xfrm>
              <a:off x="2348212" y="2349500"/>
              <a:ext cx="1374775" cy="2320925"/>
              <a:chOff x="984251" y="2349500"/>
              <a:chExt cx="1374775" cy="2320925"/>
            </a:xfrm>
          </p:grpSpPr>
          <p:sp>
            <p:nvSpPr>
              <p:cNvPr id="33" name="TextBox 9"/>
              <p:cNvSpPr txBox="1">
                <a:spLocks noChangeArrowheads="1"/>
              </p:cNvSpPr>
              <p:nvPr/>
            </p:nvSpPr>
            <p:spPr bwMode="auto">
              <a:xfrm>
                <a:off x="1187451" y="3716338"/>
                <a:ext cx="10223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SzPct val="145000"/>
                  <a:buFontTx/>
                  <a:buNone/>
                </a:pPr>
                <a:r>
                  <a:rPr lang="he-IL" altLang="he-IL" sz="1400" dirty="0">
                    <a:solidFill>
                      <a:srgbClr val="404040"/>
                    </a:solidFill>
                    <a:latin typeface="Blender" panose="02020003050405020304" pitchFamily="18" charset="-79"/>
                    <a:cs typeface="Blender" panose="02020003050405020304" pitchFamily="18" charset="-79"/>
                  </a:rPr>
                  <a:t>עדכון</a:t>
                </a:r>
              </a:p>
              <a:p>
                <a:pPr algn="ctr" eaLnBrk="1" hangingPunct="1">
                  <a:spcBef>
                    <a:spcPct val="0"/>
                  </a:spcBef>
                  <a:buSzPct val="145000"/>
                  <a:buFontTx/>
                  <a:buNone/>
                </a:pPr>
                <a:r>
                  <a:rPr lang="he-IL" altLang="he-IL" sz="1400" dirty="0">
                    <a:solidFill>
                      <a:srgbClr val="404040"/>
                    </a:solidFill>
                    <a:latin typeface="Blender" panose="02020003050405020304" pitchFamily="18" charset="-79"/>
                    <a:cs typeface="Blender" panose="02020003050405020304" pitchFamily="18" charset="-79"/>
                  </a:rPr>
                  <a:t> תכנית</a:t>
                </a:r>
              </a:p>
              <a:p>
                <a:pPr algn="ctr" eaLnBrk="1" hangingPunct="1">
                  <a:spcBef>
                    <a:spcPct val="0"/>
                  </a:spcBef>
                  <a:buSzPct val="145000"/>
                  <a:buFontTx/>
                  <a:buNone/>
                </a:pPr>
                <a:r>
                  <a:rPr lang="he-IL" altLang="he-IL" sz="1400" dirty="0">
                    <a:solidFill>
                      <a:srgbClr val="404040"/>
                    </a:solidFill>
                    <a:latin typeface="Blender" panose="02020003050405020304" pitchFamily="18" charset="-79"/>
                    <a:cs typeface="Blender" panose="02020003050405020304" pitchFamily="18" charset="-79"/>
                  </a:rPr>
                  <a:t> אסטרטגית</a:t>
                </a:r>
              </a:p>
              <a:p>
                <a:pPr algn="ctr" eaLnBrk="1" hangingPunct="1">
                  <a:spcBef>
                    <a:spcPct val="0"/>
                  </a:spcBef>
                  <a:buSzPct val="145000"/>
                  <a:buFontTx/>
                  <a:buNone/>
                </a:pPr>
                <a:r>
                  <a:rPr lang="he-IL" altLang="he-IL" sz="1400" dirty="0">
                    <a:solidFill>
                      <a:srgbClr val="404040"/>
                    </a:solidFill>
                    <a:latin typeface="Blender" panose="02020003050405020304" pitchFamily="18" charset="-79"/>
                    <a:cs typeface="Blender" panose="02020003050405020304" pitchFamily="18" charset="-79"/>
                  </a:rPr>
                  <a:t> </a:t>
                </a:r>
                <a:r>
                  <a:rPr lang="he-IL" altLang="he-IL" sz="1400" dirty="0" smtClean="0">
                    <a:solidFill>
                      <a:srgbClr val="404040"/>
                    </a:solidFill>
                    <a:latin typeface="Blender" panose="02020003050405020304" pitchFamily="18" charset="-79"/>
                    <a:cs typeface="Blender" panose="02020003050405020304" pitchFamily="18" charset="-79"/>
                  </a:rPr>
                  <a:t>2019</a:t>
                </a:r>
                <a:endParaRPr lang="he-IL" altLang="he-IL" sz="1400" dirty="0">
                  <a:solidFill>
                    <a:srgbClr val="404040"/>
                  </a:solidFill>
                  <a:latin typeface="Blender" panose="02020003050405020304" pitchFamily="18" charset="-79"/>
                  <a:cs typeface="Blender" panose="02020003050405020304" pitchFamily="18" charset="-79"/>
                </a:endParaRPr>
              </a:p>
            </p:txBody>
          </p:sp>
          <p:pic>
            <p:nvPicPr>
              <p:cNvPr id="34" name="Picture 14"/>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984251" y="2349500"/>
                <a:ext cx="1374775" cy="125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5" name="מחבר ישר 34"/>
              <p:cNvCxnSpPr/>
              <p:nvPr/>
            </p:nvCxnSpPr>
            <p:spPr>
              <a:xfrm>
                <a:off x="1763714" y="3600450"/>
                <a:ext cx="0" cy="115888"/>
              </a:xfrm>
              <a:prstGeom prst="line">
                <a:avLst/>
              </a:prstGeom>
              <a:ln w="31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41" name="TextBox 9"/>
            <p:cNvSpPr txBox="1">
              <a:spLocks noChangeArrowheads="1"/>
            </p:cNvSpPr>
            <p:nvPr/>
          </p:nvSpPr>
          <p:spPr bwMode="auto">
            <a:xfrm>
              <a:off x="1638667" y="4905627"/>
              <a:ext cx="1252538" cy="252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SzPct val="145000"/>
                <a:buFontTx/>
                <a:buNone/>
              </a:pPr>
              <a:r>
                <a:rPr lang="he-IL" altLang="he-IL" sz="1400" b="1" dirty="0" smtClean="0">
                  <a:solidFill>
                    <a:srgbClr val="404040"/>
                  </a:solidFill>
                  <a:latin typeface="Blender" panose="02020003050405020304" pitchFamily="18" charset="-79"/>
                  <a:cs typeface="Blender" panose="02020003050405020304" pitchFamily="18" charset="-79"/>
                </a:rPr>
                <a:t>היום</a:t>
              </a:r>
              <a:endParaRPr lang="he-IL" altLang="he-IL" sz="1400" b="1" dirty="0">
                <a:solidFill>
                  <a:srgbClr val="404040"/>
                </a:solidFill>
                <a:latin typeface="Blender" panose="02020003050405020304" pitchFamily="18" charset="-79"/>
                <a:cs typeface="Blender" panose="02020003050405020304" pitchFamily="18" charset="-79"/>
              </a:endParaRPr>
            </a:p>
          </p:txBody>
        </p:sp>
      </p:grpSp>
      <p:sp>
        <p:nvSpPr>
          <p:cNvPr id="37" name="מלבן 36"/>
          <p:cNvSpPr/>
          <p:nvPr/>
        </p:nvSpPr>
        <p:spPr>
          <a:xfrm>
            <a:off x="6829339" y="362525"/>
            <a:ext cx="4969629" cy="696216"/>
          </a:xfrm>
          <a:prstGeom prst="rect">
            <a:avLst/>
          </a:prstGeom>
        </p:spPr>
        <p:txBody>
          <a:bodyPr wrap="none">
            <a:spAutoFit/>
          </a:bodyPr>
          <a:lstStyle/>
          <a:p>
            <a:pPr algn="r" rtl="1">
              <a:lnSpc>
                <a:spcPts val="5200"/>
              </a:lnSpc>
            </a:pPr>
            <a:r>
              <a:rPr lang="he-IL" sz="3200" b="1" dirty="0" smtClean="0">
                <a:latin typeface="Blender" pitchFamily="18" charset="-79"/>
                <a:ea typeface="Open Sans" panose="020B0606030504020204" pitchFamily="34" charset="0"/>
                <a:cs typeface="Blender" pitchFamily="18" charset="-79"/>
              </a:rPr>
              <a:t>ברמה העירונית </a:t>
            </a:r>
            <a:r>
              <a:rPr lang="he-IL" sz="3200" dirty="0" smtClean="0">
                <a:latin typeface="Blender" pitchFamily="18" charset="-79"/>
                <a:ea typeface="Open Sans" panose="020B0606030504020204" pitchFamily="34" charset="0"/>
                <a:cs typeface="Blender" pitchFamily="18" charset="-79"/>
              </a:rPr>
              <a:t>שגרת התכנון</a:t>
            </a:r>
            <a:endParaRPr lang="he-IL" sz="3200" dirty="0" smtClean="0">
              <a:latin typeface="Blender" pitchFamily="18" charset="-79"/>
              <a:ea typeface="Open Sans" panose="020B0606030504020204" pitchFamily="34" charset="0"/>
              <a:cs typeface="Blender" pitchFamily="18" charset="-79"/>
            </a:endParaRPr>
          </a:p>
        </p:txBody>
      </p:sp>
      <p:cxnSp>
        <p:nvCxnSpPr>
          <p:cNvPr id="40" name="מחבר ישר 39"/>
          <p:cNvCxnSpPr/>
          <p:nvPr/>
        </p:nvCxnSpPr>
        <p:spPr>
          <a:xfrm>
            <a:off x="1924492" y="1836316"/>
            <a:ext cx="1" cy="3341740"/>
          </a:xfrm>
          <a:prstGeom prst="line">
            <a:avLst/>
          </a:prstGeom>
          <a:ln w="28575" cap="rnd">
            <a:solidFill>
              <a:srgbClr val="0073BE"/>
            </a:solidFill>
            <a:prstDash val="solid"/>
            <a:bevel/>
            <a:headEnd type="none" w="med" len="sm"/>
            <a:tailEnd type="oval" w="med" len="med"/>
          </a:ln>
        </p:spPr>
        <p:style>
          <a:lnRef idx="1">
            <a:schemeClr val="accent1"/>
          </a:lnRef>
          <a:fillRef idx="0">
            <a:schemeClr val="accent1"/>
          </a:fillRef>
          <a:effectRef idx="0">
            <a:schemeClr val="accent1"/>
          </a:effectRef>
          <a:fontRef idx="minor">
            <a:schemeClr val="tx1"/>
          </a:fontRef>
        </p:style>
      </p:cxnSp>
      <p:pic>
        <p:nvPicPr>
          <p:cNvPr id="50" name="Picture 2" descr="עיריית תל-אביב-יפו - עמוד הבית"/>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4847" y="162849"/>
            <a:ext cx="1106149" cy="608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44748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4120166" y="1349070"/>
            <a:ext cx="1474997" cy="433197"/>
          </a:xfrm>
          <a:prstGeom prst="rect">
            <a:avLst/>
          </a:prstGeom>
          <a:solidFill>
            <a:srgbClr val="0073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he-IL" sz="1200" dirty="0" smtClean="0">
                <a:latin typeface="Blender" panose="02020003050405020304" pitchFamily="18" charset="-79"/>
                <a:cs typeface="Blender" panose="02020003050405020304" pitchFamily="18" charset="-79"/>
              </a:rPr>
              <a:t>תכנון אסטרטגי</a:t>
            </a:r>
            <a:endParaRPr lang="en-GB" sz="1200" dirty="0">
              <a:latin typeface="Blender" panose="02020003050405020304" pitchFamily="18" charset="-79"/>
              <a:cs typeface="Blender" panose="02020003050405020304" pitchFamily="18" charset="-79"/>
            </a:endParaRPr>
          </a:p>
        </p:txBody>
      </p:sp>
      <p:sp>
        <p:nvSpPr>
          <p:cNvPr id="5" name="מלבן 4"/>
          <p:cNvSpPr/>
          <p:nvPr/>
        </p:nvSpPr>
        <p:spPr>
          <a:xfrm>
            <a:off x="2234878" y="1349070"/>
            <a:ext cx="1474997" cy="433197"/>
          </a:xfrm>
          <a:prstGeom prst="rect">
            <a:avLst/>
          </a:prstGeom>
          <a:solidFill>
            <a:srgbClr val="0073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he-IL" sz="1200" dirty="0" smtClean="0">
                <a:latin typeface="Blender" panose="02020003050405020304" pitchFamily="18" charset="-79"/>
                <a:cs typeface="Blender" panose="02020003050405020304" pitchFamily="18" charset="-79"/>
              </a:rPr>
              <a:t>תכנון עירוני</a:t>
            </a:r>
            <a:endParaRPr lang="en-GB" sz="1200" dirty="0">
              <a:latin typeface="Blender" panose="02020003050405020304" pitchFamily="18" charset="-79"/>
              <a:cs typeface="Blender" panose="02020003050405020304" pitchFamily="18" charset="-79"/>
            </a:endParaRPr>
          </a:p>
        </p:txBody>
      </p:sp>
      <p:sp>
        <p:nvSpPr>
          <p:cNvPr id="6" name="מלבן 5"/>
          <p:cNvSpPr/>
          <p:nvPr/>
        </p:nvSpPr>
        <p:spPr>
          <a:xfrm>
            <a:off x="379828" y="1349070"/>
            <a:ext cx="1474997" cy="433197"/>
          </a:xfrm>
          <a:prstGeom prst="rect">
            <a:avLst/>
          </a:prstGeom>
          <a:solidFill>
            <a:srgbClr val="0073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he-IL" sz="1200" dirty="0" smtClean="0">
                <a:latin typeface="Blender" panose="02020003050405020304" pitchFamily="18" charset="-79"/>
                <a:cs typeface="Blender" panose="02020003050405020304" pitchFamily="18" charset="-79"/>
              </a:rPr>
              <a:t>תקציב</a:t>
            </a:r>
            <a:endParaRPr lang="en-GB" sz="1200" dirty="0">
              <a:latin typeface="Blender" panose="02020003050405020304" pitchFamily="18" charset="-79"/>
              <a:cs typeface="Blender" panose="02020003050405020304" pitchFamily="18" charset="-79"/>
            </a:endParaRPr>
          </a:p>
        </p:txBody>
      </p:sp>
      <p:sp>
        <p:nvSpPr>
          <p:cNvPr id="7" name="מלבן 6"/>
          <p:cNvSpPr/>
          <p:nvPr/>
        </p:nvSpPr>
        <p:spPr>
          <a:xfrm>
            <a:off x="4120166" y="1890567"/>
            <a:ext cx="1474997" cy="433197"/>
          </a:xfrm>
          <a:prstGeom prst="rect">
            <a:avLst/>
          </a:prstGeom>
          <a:solidFill>
            <a:srgbClr val="D6ED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he-IL" sz="1200" dirty="0" smtClean="0">
                <a:solidFill>
                  <a:srgbClr val="0073BE"/>
                </a:solidFill>
                <a:latin typeface="Blender" panose="02020003050405020304" pitchFamily="18" charset="-79"/>
                <a:cs typeface="Blender" panose="02020003050405020304" pitchFamily="18" charset="-79"/>
              </a:rPr>
              <a:t>מדיניות עירונית</a:t>
            </a:r>
            <a:endParaRPr lang="en-GB" sz="1200" dirty="0">
              <a:solidFill>
                <a:srgbClr val="0073BE"/>
              </a:solidFill>
              <a:latin typeface="Blender" panose="02020003050405020304" pitchFamily="18" charset="-79"/>
              <a:cs typeface="Blender" panose="02020003050405020304" pitchFamily="18" charset="-79"/>
            </a:endParaRPr>
          </a:p>
        </p:txBody>
      </p:sp>
      <p:sp>
        <p:nvSpPr>
          <p:cNvPr id="8" name="מלבן 7"/>
          <p:cNvSpPr/>
          <p:nvPr/>
        </p:nvSpPr>
        <p:spPr>
          <a:xfrm>
            <a:off x="2234878" y="1890567"/>
            <a:ext cx="1474997" cy="433197"/>
          </a:xfrm>
          <a:prstGeom prst="rect">
            <a:avLst/>
          </a:prstGeom>
          <a:solidFill>
            <a:srgbClr val="D6ED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he-IL" sz="1200" dirty="0" smtClean="0">
                <a:solidFill>
                  <a:srgbClr val="0073BE"/>
                </a:solidFill>
                <a:latin typeface="Blender" panose="02020003050405020304" pitchFamily="18" charset="-79"/>
                <a:cs typeface="Blender" panose="02020003050405020304" pitchFamily="18" charset="-79"/>
              </a:rPr>
              <a:t>תכניות עבודה</a:t>
            </a:r>
          </a:p>
          <a:p>
            <a:pPr algn="ctr"/>
            <a:r>
              <a:rPr lang="he-IL" sz="1200" dirty="0" smtClean="0">
                <a:solidFill>
                  <a:srgbClr val="0073BE"/>
                </a:solidFill>
                <a:latin typeface="Blender" panose="02020003050405020304" pitchFamily="18" charset="-79"/>
                <a:cs typeface="Blender" panose="02020003050405020304" pitchFamily="18" charset="-79"/>
              </a:rPr>
              <a:t>חומש-שנתיות</a:t>
            </a:r>
            <a:endParaRPr lang="en-GB" sz="1200" dirty="0">
              <a:solidFill>
                <a:srgbClr val="0073BE"/>
              </a:solidFill>
              <a:latin typeface="Blender" panose="02020003050405020304" pitchFamily="18" charset="-79"/>
              <a:cs typeface="Blender" panose="02020003050405020304" pitchFamily="18" charset="-79"/>
            </a:endParaRPr>
          </a:p>
        </p:txBody>
      </p:sp>
      <p:sp>
        <p:nvSpPr>
          <p:cNvPr id="9" name="מלבן 8"/>
          <p:cNvSpPr/>
          <p:nvPr/>
        </p:nvSpPr>
        <p:spPr>
          <a:xfrm>
            <a:off x="379828" y="1890566"/>
            <a:ext cx="1474997" cy="433197"/>
          </a:xfrm>
          <a:prstGeom prst="rect">
            <a:avLst/>
          </a:prstGeom>
          <a:solidFill>
            <a:srgbClr val="D6ED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he-IL" sz="1200" dirty="0" smtClean="0">
                <a:solidFill>
                  <a:srgbClr val="0073BE"/>
                </a:solidFill>
                <a:latin typeface="Blender" panose="02020003050405020304" pitchFamily="18" charset="-79"/>
                <a:cs typeface="Blender" panose="02020003050405020304" pitchFamily="18" charset="-79"/>
              </a:rPr>
              <a:t>תקצוב</a:t>
            </a:r>
            <a:endParaRPr lang="en-GB" sz="1200" dirty="0">
              <a:solidFill>
                <a:srgbClr val="0073BE"/>
              </a:solidFill>
              <a:latin typeface="Blender" panose="02020003050405020304" pitchFamily="18" charset="-79"/>
              <a:cs typeface="Blender" panose="02020003050405020304" pitchFamily="18" charset="-79"/>
            </a:endParaRPr>
          </a:p>
        </p:txBody>
      </p:sp>
      <p:sp>
        <p:nvSpPr>
          <p:cNvPr id="10" name="מלבן 9"/>
          <p:cNvSpPr/>
          <p:nvPr/>
        </p:nvSpPr>
        <p:spPr>
          <a:xfrm>
            <a:off x="3177521" y="2741467"/>
            <a:ext cx="1474997" cy="433197"/>
          </a:xfrm>
          <a:prstGeom prst="rect">
            <a:avLst/>
          </a:prstGeom>
          <a:solidFill>
            <a:srgbClr val="D6ED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he-IL" sz="1200" dirty="0" smtClean="0">
                <a:solidFill>
                  <a:srgbClr val="0073BE"/>
                </a:solidFill>
                <a:latin typeface="Blender" panose="02020003050405020304" pitchFamily="18" charset="-79"/>
                <a:cs typeface="Blender" panose="02020003050405020304" pitchFamily="18" charset="-79"/>
              </a:rPr>
              <a:t>מדדים עירוניים</a:t>
            </a:r>
            <a:endParaRPr lang="en-GB" sz="1200" dirty="0">
              <a:solidFill>
                <a:srgbClr val="0073BE"/>
              </a:solidFill>
              <a:latin typeface="Blender" panose="02020003050405020304" pitchFamily="18" charset="-79"/>
              <a:cs typeface="Blender" panose="02020003050405020304" pitchFamily="18" charset="-79"/>
            </a:endParaRPr>
          </a:p>
        </p:txBody>
      </p:sp>
      <p:cxnSp>
        <p:nvCxnSpPr>
          <p:cNvPr id="16" name="מחבר ישר 15"/>
          <p:cNvCxnSpPr>
            <a:stCxn id="8" idx="1"/>
            <a:endCxn id="9" idx="3"/>
          </p:cNvCxnSpPr>
          <p:nvPr/>
        </p:nvCxnSpPr>
        <p:spPr>
          <a:xfrm flipH="1" flipV="1">
            <a:off x="1854825" y="2107165"/>
            <a:ext cx="380053" cy="1"/>
          </a:xfrm>
          <a:prstGeom prst="line">
            <a:avLst/>
          </a:prstGeom>
          <a:ln w="12700" cap="rnd">
            <a:solidFill>
              <a:srgbClr val="0073BE"/>
            </a:solidFill>
            <a:prstDash val="solid"/>
            <a:beve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18" name="מחבר ישר 17"/>
          <p:cNvCxnSpPr>
            <a:stCxn id="8" idx="3"/>
            <a:endCxn id="7" idx="1"/>
          </p:cNvCxnSpPr>
          <p:nvPr/>
        </p:nvCxnSpPr>
        <p:spPr>
          <a:xfrm>
            <a:off x="3709875" y="2107166"/>
            <a:ext cx="410291" cy="0"/>
          </a:xfrm>
          <a:prstGeom prst="line">
            <a:avLst/>
          </a:prstGeom>
          <a:ln w="12700" cap="rnd">
            <a:solidFill>
              <a:srgbClr val="0073BE"/>
            </a:solidFill>
            <a:prstDash val="solid"/>
            <a:bevel/>
            <a:headEnd type="arrow"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5" name="מחבר ישר 24"/>
          <p:cNvCxnSpPr>
            <a:stCxn id="9" idx="2"/>
            <a:endCxn id="10" idx="1"/>
          </p:cNvCxnSpPr>
          <p:nvPr/>
        </p:nvCxnSpPr>
        <p:spPr>
          <a:xfrm rot="16200000" flipH="1">
            <a:off x="1830273" y="1610817"/>
            <a:ext cx="634303" cy="2060194"/>
          </a:xfrm>
          <a:prstGeom prst="bentConnector2">
            <a:avLst/>
          </a:prstGeom>
          <a:ln w="12700" cap="rnd">
            <a:solidFill>
              <a:srgbClr val="0073BE"/>
            </a:solidFill>
            <a:prstDash val="solid"/>
            <a:bevel/>
            <a:headEnd type="none"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27" name="מחבר ישר 26"/>
          <p:cNvCxnSpPr/>
          <p:nvPr/>
        </p:nvCxnSpPr>
        <p:spPr>
          <a:xfrm>
            <a:off x="3382668" y="2323761"/>
            <a:ext cx="0" cy="417706"/>
          </a:xfrm>
          <a:prstGeom prst="line">
            <a:avLst/>
          </a:prstGeom>
          <a:ln w="12700" cap="rnd">
            <a:solidFill>
              <a:srgbClr val="0073BE"/>
            </a:solidFill>
            <a:prstDash val="solid"/>
            <a:bevel/>
            <a:headEnd type="none"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29" name="מחבר ישר 28"/>
          <p:cNvCxnSpPr/>
          <p:nvPr/>
        </p:nvCxnSpPr>
        <p:spPr>
          <a:xfrm flipH="1">
            <a:off x="4450347" y="2323764"/>
            <a:ext cx="1" cy="417703"/>
          </a:xfrm>
          <a:prstGeom prst="line">
            <a:avLst/>
          </a:prstGeom>
          <a:ln w="12700" cap="rnd">
            <a:solidFill>
              <a:srgbClr val="0073BE"/>
            </a:solidFill>
            <a:prstDash val="solid"/>
            <a:bevel/>
            <a:headEnd type="none" w="med" len="sm"/>
            <a:tailEnd type="arrow" w="med" len="sm"/>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6127516" y="1209095"/>
            <a:ext cx="5671452" cy="3554819"/>
          </a:xfrm>
          <a:prstGeom prst="rect">
            <a:avLst/>
          </a:prstGeom>
          <a:noFill/>
        </p:spPr>
        <p:txBody>
          <a:bodyPr wrap="square" rtlCol="0">
            <a:spAutoFit/>
          </a:bodyPr>
          <a:lstStyle/>
          <a:p>
            <a:pPr algn="r" rtl="1">
              <a:spcAft>
                <a:spcPts val="1000"/>
              </a:spcAft>
            </a:pPr>
            <a:r>
              <a:rPr lang="he-IL" sz="2000" b="1" dirty="0" smtClean="0">
                <a:latin typeface="Blender" pitchFamily="18" charset="-79"/>
                <a:ea typeface="Open Sans" panose="020B0606030504020204" pitchFamily="34" charset="0"/>
                <a:cs typeface="Blender" pitchFamily="18" charset="-79"/>
              </a:rPr>
              <a:t>מדיניות עירונית </a:t>
            </a:r>
            <a:r>
              <a:rPr lang="he-IL" sz="2000" dirty="0" smtClean="0">
                <a:latin typeface="Blender" pitchFamily="18" charset="-79"/>
                <a:ea typeface="Open Sans" panose="020B0606030504020204" pitchFamily="34" charset="0"/>
                <a:cs typeface="Blender" pitchFamily="18" charset="-79"/>
              </a:rPr>
              <a:t>משקפת את כיווני הפיתוח והעשייה בעיר על ידי העירייה וגורמים </a:t>
            </a:r>
            <a:r>
              <a:rPr lang="he-IL" sz="2000" dirty="0" smtClean="0">
                <a:latin typeface="Blender" pitchFamily="18" charset="-79"/>
                <a:ea typeface="Open Sans" panose="020B0606030504020204" pitchFamily="34" charset="0"/>
                <a:cs typeface="Blender" pitchFamily="18" charset="-79"/>
              </a:rPr>
              <a:t>חיצוניים</a:t>
            </a:r>
            <a:endParaRPr lang="he-IL" sz="2000" dirty="0" smtClean="0">
              <a:latin typeface="Blender" pitchFamily="18" charset="-79"/>
              <a:ea typeface="Open Sans" panose="020B0606030504020204" pitchFamily="34" charset="0"/>
              <a:cs typeface="Blender" pitchFamily="18" charset="-79"/>
            </a:endParaRPr>
          </a:p>
          <a:p>
            <a:pPr algn="r" rtl="1">
              <a:spcAft>
                <a:spcPts val="1000"/>
              </a:spcAft>
            </a:pPr>
            <a:r>
              <a:rPr lang="he-IL" sz="2000" b="1" dirty="0" smtClean="0">
                <a:latin typeface="Blender" pitchFamily="18" charset="-79"/>
                <a:ea typeface="Open Sans" panose="020B0606030504020204" pitchFamily="34" charset="0"/>
                <a:cs typeface="Blender" pitchFamily="18" charset="-79"/>
              </a:rPr>
              <a:t>התכנון העירוני </a:t>
            </a:r>
            <a:r>
              <a:rPr lang="he-IL" sz="2000" dirty="0" smtClean="0">
                <a:latin typeface="Blender" pitchFamily="18" charset="-79"/>
                <a:ea typeface="Open Sans" panose="020B0606030504020204" pitchFamily="34" charset="0"/>
                <a:cs typeface="Blender" pitchFamily="18" charset="-79"/>
              </a:rPr>
              <a:t>מגדיר את מתווה העבודה כנגזרת למדיניות העירונית ובמתכונת של מטרות-פעולות-מדדים (חומש-שנתי)</a:t>
            </a:r>
          </a:p>
          <a:p>
            <a:pPr algn="r" rtl="1">
              <a:spcAft>
                <a:spcPts val="1000"/>
              </a:spcAft>
            </a:pPr>
            <a:r>
              <a:rPr lang="he-IL" sz="2000" b="1" dirty="0" smtClean="0">
                <a:latin typeface="Blender" pitchFamily="18" charset="-79"/>
                <a:ea typeface="Open Sans" panose="020B0606030504020204" pitchFamily="34" charset="0"/>
                <a:cs typeface="Blender" pitchFamily="18" charset="-79"/>
              </a:rPr>
              <a:t>התקציב </a:t>
            </a:r>
            <a:r>
              <a:rPr lang="he-IL" sz="2000" dirty="0" smtClean="0">
                <a:latin typeface="Blender" pitchFamily="18" charset="-79"/>
                <a:ea typeface="Open Sans" panose="020B0606030504020204" pitchFamily="34" charset="0"/>
                <a:cs typeface="Blender" pitchFamily="18" charset="-79"/>
              </a:rPr>
              <a:t>הוא בבואה של המדיניות העירונית והוא מקושר למתווה העבודה העירוני</a:t>
            </a:r>
          </a:p>
          <a:p>
            <a:pPr algn="r" rtl="1">
              <a:spcAft>
                <a:spcPts val="1000"/>
              </a:spcAft>
            </a:pPr>
            <a:r>
              <a:rPr lang="he-IL" sz="2000" b="1" dirty="0" smtClean="0">
                <a:latin typeface="Blender" pitchFamily="18" charset="-79"/>
                <a:ea typeface="Open Sans" panose="020B0606030504020204" pitchFamily="34" charset="0"/>
                <a:cs typeface="Blender" pitchFamily="18" charset="-79"/>
              </a:rPr>
              <a:t>מדדים </a:t>
            </a:r>
            <a:r>
              <a:rPr lang="he-IL" sz="2000" dirty="0" smtClean="0">
                <a:latin typeface="Blender" pitchFamily="18" charset="-79"/>
                <a:ea typeface="Open Sans" panose="020B0606030504020204" pitchFamily="34" charset="0"/>
                <a:cs typeface="Blender" pitchFamily="18" charset="-79"/>
              </a:rPr>
              <a:t>הם כלי </a:t>
            </a:r>
            <a:r>
              <a:rPr lang="he-IL" sz="2000" dirty="0" smtClean="0">
                <a:latin typeface="Blender" pitchFamily="18" charset="-79"/>
                <a:ea typeface="Open Sans" panose="020B0606030504020204" pitchFamily="34" charset="0"/>
                <a:cs typeface="Blender" pitchFamily="18" charset="-79"/>
              </a:rPr>
              <a:t>לבחינת </a:t>
            </a:r>
            <a:r>
              <a:rPr lang="he-IL" sz="2000" dirty="0" smtClean="0">
                <a:latin typeface="Blender" pitchFamily="18" charset="-79"/>
                <a:ea typeface="Open Sans" panose="020B0606030504020204" pitchFamily="34" charset="0"/>
                <a:cs typeface="Blender" pitchFamily="18" charset="-79"/>
              </a:rPr>
              <a:t>הצלחה/אי הצלחה – התאמה/אי התאמה של המדיניות ויישומה, ושל אפקטיביות השימוש </a:t>
            </a:r>
            <a:r>
              <a:rPr lang="he-IL" sz="2000" dirty="0" smtClean="0">
                <a:latin typeface="Blender" pitchFamily="18" charset="-79"/>
                <a:ea typeface="Open Sans" panose="020B0606030504020204" pitchFamily="34" charset="0"/>
                <a:cs typeface="Blender" pitchFamily="18" charset="-79"/>
              </a:rPr>
              <a:t>התקציבי</a:t>
            </a:r>
            <a:endParaRPr lang="he-IL" sz="2000" dirty="0" smtClean="0">
              <a:latin typeface="Blender" pitchFamily="18" charset="-79"/>
              <a:ea typeface="Open Sans" panose="020B0606030504020204" pitchFamily="34" charset="0"/>
              <a:cs typeface="Blender" pitchFamily="18" charset="-79"/>
            </a:endParaRPr>
          </a:p>
        </p:txBody>
      </p:sp>
      <p:sp>
        <p:nvSpPr>
          <p:cNvPr id="41" name="מלבן 40"/>
          <p:cNvSpPr/>
          <p:nvPr/>
        </p:nvSpPr>
        <p:spPr>
          <a:xfrm>
            <a:off x="5486021" y="362525"/>
            <a:ext cx="6312947" cy="696216"/>
          </a:xfrm>
          <a:prstGeom prst="rect">
            <a:avLst/>
          </a:prstGeom>
        </p:spPr>
        <p:txBody>
          <a:bodyPr wrap="none">
            <a:spAutoFit/>
          </a:bodyPr>
          <a:lstStyle/>
          <a:p>
            <a:pPr algn="r" rtl="1">
              <a:lnSpc>
                <a:spcPts val="5200"/>
              </a:lnSpc>
            </a:pPr>
            <a:r>
              <a:rPr lang="he-IL" sz="3200" b="1" dirty="0" smtClean="0">
                <a:latin typeface="Blender" pitchFamily="18" charset="-79"/>
                <a:ea typeface="Open Sans" panose="020B0606030504020204" pitchFamily="34" charset="0"/>
                <a:cs typeface="Blender" pitchFamily="18" charset="-79"/>
              </a:rPr>
              <a:t>ברמה הפנים עירונית </a:t>
            </a:r>
            <a:r>
              <a:rPr lang="he-IL" sz="3200" dirty="0" smtClean="0">
                <a:latin typeface="Blender" pitchFamily="18" charset="-79"/>
                <a:ea typeface="Open Sans" panose="020B0606030504020204" pitchFamily="34" charset="0"/>
                <a:cs typeface="Blender" pitchFamily="18" charset="-79"/>
              </a:rPr>
              <a:t>התהליך העירוני</a:t>
            </a:r>
            <a:endParaRPr lang="he-IL" sz="2000" dirty="0">
              <a:latin typeface="Blender" pitchFamily="18" charset="-79"/>
              <a:ea typeface="Open Sans" panose="020B0606030504020204" pitchFamily="34" charset="0"/>
              <a:cs typeface="Blender" pitchFamily="18" charset="-79"/>
            </a:endParaRPr>
          </a:p>
        </p:txBody>
      </p:sp>
      <p:pic>
        <p:nvPicPr>
          <p:cNvPr id="19" name="Picture 2" descr="עיריית תל-אביב-יפו - עמוד הבית"/>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847" y="162849"/>
            <a:ext cx="1106149" cy="608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84959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4120166" y="1349070"/>
            <a:ext cx="1474997" cy="433197"/>
          </a:xfrm>
          <a:prstGeom prst="rect">
            <a:avLst/>
          </a:prstGeom>
          <a:solidFill>
            <a:srgbClr val="0073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he-IL" sz="1200" dirty="0" smtClean="0">
                <a:latin typeface="Blender" panose="02020003050405020304" pitchFamily="18" charset="-79"/>
                <a:cs typeface="Blender" panose="02020003050405020304" pitchFamily="18" charset="-79"/>
              </a:rPr>
              <a:t>תכנון אסטרטגי</a:t>
            </a:r>
            <a:endParaRPr lang="en-GB" sz="1200" dirty="0">
              <a:latin typeface="Blender" panose="02020003050405020304" pitchFamily="18" charset="-79"/>
              <a:cs typeface="Blender" panose="02020003050405020304" pitchFamily="18" charset="-79"/>
            </a:endParaRPr>
          </a:p>
        </p:txBody>
      </p:sp>
      <p:sp>
        <p:nvSpPr>
          <p:cNvPr id="5" name="מלבן 4"/>
          <p:cNvSpPr/>
          <p:nvPr/>
        </p:nvSpPr>
        <p:spPr>
          <a:xfrm>
            <a:off x="2234878" y="1349070"/>
            <a:ext cx="1474997" cy="433197"/>
          </a:xfrm>
          <a:prstGeom prst="rect">
            <a:avLst/>
          </a:prstGeom>
          <a:solidFill>
            <a:srgbClr val="0073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he-IL" sz="1200" dirty="0" smtClean="0">
                <a:latin typeface="Blender" panose="02020003050405020304" pitchFamily="18" charset="-79"/>
                <a:cs typeface="Blender" panose="02020003050405020304" pitchFamily="18" charset="-79"/>
              </a:rPr>
              <a:t>תכנון עירוני</a:t>
            </a:r>
            <a:endParaRPr lang="en-GB" sz="1200" dirty="0">
              <a:latin typeface="Blender" panose="02020003050405020304" pitchFamily="18" charset="-79"/>
              <a:cs typeface="Blender" panose="02020003050405020304" pitchFamily="18" charset="-79"/>
            </a:endParaRPr>
          </a:p>
        </p:txBody>
      </p:sp>
      <p:sp>
        <p:nvSpPr>
          <p:cNvPr id="6" name="מלבן 5"/>
          <p:cNvSpPr/>
          <p:nvPr/>
        </p:nvSpPr>
        <p:spPr>
          <a:xfrm>
            <a:off x="379828" y="1349070"/>
            <a:ext cx="1474997" cy="433197"/>
          </a:xfrm>
          <a:prstGeom prst="rect">
            <a:avLst/>
          </a:prstGeom>
          <a:solidFill>
            <a:srgbClr val="0073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he-IL" sz="1200" dirty="0" smtClean="0">
                <a:latin typeface="Blender" panose="02020003050405020304" pitchFamily="18" charset="-79"/>
                <a:cs typeface="Blender" panose="02020003050405020304" pitchFamily="18" charset="-79"/>
              </a:rPr>
              <a:t>תקציב</a:t>
            </a:r>
            <a:endParaRPr lang="en-GB" sz="1200" dirty="0">
              <a:latin typeface="Blender" panose="02020003050405020304" pitchFamily="18" charset="-79"/>
              <a:cs typeface="Blender" panose="02020003050405020304" pitchFamily="18" charset="-79"/>
            </a:endParaRPr>
          </a:p>
        </p:txBody>
      </p:sp>
      <p:sp>
        <p:nvSpPr>
          <p:cNvPr id="7" name="מלבן 6"/>
          <p:cNvSpPr/>
          <p:nvPr/>
        </p:nvSpPr>
        <p:spPr>
          <a:xfrm>
            <a:off x="4120166" y="1890567"/>
            <a:ext cx="1474997" cy="433197"/>
          </a:xfrm>
          <a:prstGeom prst="rect">
            <a:avLst/>
          </a:prstGeom>
          <a:solidFill>
            <a:srgbClr val="D6ED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he-IL" sz="1200" dirty="0" smtClean="0">
                <a:solidFill>
                  <a:srgbClr val="0073BE"/>
                </a:solidFill>
                <a:latin typeface="Blender" panose="02020003050405020304" pitchFamily="18" charset="-79"/>
                <a:cs typeface="Blender" panose="02020003050405020304" pitchFamily="18" charset="-79"/>
              </a:rPr>
              <a:t>מדיניות עירונית</a:t>
            </a:r>
            <a:endParaRPr lang="en-GB" sz="1200" dirty="0">
              <a:solidFill>
                <a:srgbClr val="0073BE"/>
              </a:solidFill>
              <a:latin typeface="Blender" panose="02020003050405020304" pitchFamily="18" charset="-79"/>
              <a:cs typeface="Blender" panose="02020003050405020304" pitchFamily="18" charset="-79"/>
            </a:endParaRPr>
          </a:p>
        </p:txBody>
      </p:sp>
      <p:sp>
        <p:nvSpPr>
          <p:cNvPr id="8" name="מלבן 7"/>
          <p:cNvSpPr/>
          <p:nvPr/>
        </p:nvSpPr>
        <p:spPr>
          <a:xfrm>
            <a:off x="2234878" y="1890567"/>
            <a:ext cx="1474997" cy="433197"/>
          </a:xfrm>
          <a:prstGeom prst="rect">
            <a:avLst/>
          </a:prstGeom>
          <a:solidFill>
            <a:srgbClr val="D6ED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he-IL" sz="1200" dirty="0" smtClean="0">
                <a:solidFill>
                  <a:srgbClr val="0073BE"/>
                </a:solidFill>
                <a:latin typeface="Blender" panose="02020003050405020304" pitchFamily="18" charset="-79"/>
                <a:cs typeface="Blender" panose="02020003050405020304" pitchFamily="18" charset="-79"/>
              </a:rPr>
              <a:t>תכניות עבודה</a:t>
            </a:r>
          </a:p>
          <a:p>
            <a:pPr algn="ctr"/>
            <a:r>
              <a:rPr lang="he-IL" sz="1200" dirty="0" smtClean="0">
                <a:solidFill>
                  <a:srgbClr val="0073BE"/>
                </a:solidFill>
                <a:latin typeface="Blender" panose="02020003050405020304" pitchFamily="18" charset="-79"/>
                <a:cs typeface="Blender" panose="02020003050405020304" pitchFamily="18" charset="-79"/>
              </a:rPr>
              <a:t>חומש-שנתיות</a:t>
            </a:r>
            <a:endParaRPr lang="en-GB" sz="1200" dirty="0">
              <a:solidFill>
                <a:srgbClr val="0073BE"/>
              </a:solidFill>
              <a:latin typeface="Blender" panose="02020003050405020304" pitchFamily="18" charset="-79"/>
              <a:cs typeface="Blender" panose="02020003050405020304" pitchFamily="18" charset="-79"/>
            </a:endParaRPr>
          </a:p>
        </p:txBody>
      </p:sp>
      <p:sp>
        <p:nvSpPr>
          <p:cNvPr id="9" name="מלבן 8"/>
          <p:cNvSpPr/>
          <p:nvPr/>
        </p:nvSpPr>
        <p:spPr>
          <a:xfrm>
            <a:off x="379828" y="1890566"/>
            <a:ext cx="1474997" cy="433197"/>
          </a:xfrm>
          <a:prstGeom prst="rect">
            <a:avLst/>
          </a:prstGeom>
          <a:solidFill>
            <a:srgbClr val="D6ED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he-IL" sz="1200" dirty="0" smtClean="0">
                <a:solidFill>
                  <a:srgbClr val="0073BE"/>
                </a:solidFill>
                <a:latin typeface="Blender" panose="02020003050405020304" pitchFamily="18" charset="-79"/>
                <a:cs typeface="Blender" panose="02020003050405020304" pitchFamily="18" charset="-79"/>
              </a:rPr>
              <a:t>תקצוב</a:t>
            </a:r>
            <a:endParaRPr lang="en-GB" sz="1200" dirty="0">
              <a:solidFill>
                <a:srgbClr val="0073BE"/>
              </a:solidFill>
              <a:latin typeface="Blender" panose="02020003050405020304" pitchFamily="18" charset="-79"/>
              <a:cs typeface="Blender" panose="02020003050405020304" pitchFamily="18" charset="-79"/>
            </a:endParaRPr>
          </a:p>
        </p:txBody>
      </p:sp>
      <p:sp>
        <p:nvSpPr>
          <p:cNvPr id="10" name="מלבן 9"/>
          <p:cNvSpPr/>
          <p:nvPr/>
        </p:nvSpPr>
        <p:spPr>
          <a:xfrm>
            <a:off x="3177521" y="2741467"/>
            <a:ext cx="1474997" cy="433197"/>
          </a:xfrm>
          <a:prstGeom prst="rect">
            <a:avLst/>
          </a:prstGeom>
          <a:solidFill>
            <a:srgbClr val="D6ED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he-IL" sz="1200" dirty="0" smtClean="0">
                <a:solidFill>
                  <a:srgbClr val="0073BE"/>
                </a:solidFill>
                <a:latin typeface="Blender" panose="02020003050405020304" pitchFamily="18" charset="-79"/>
                <a:cs typeface="Blender" panose="02020003050405020304" pitchFamily="18" charset="-79"/>
              </a:rPr>
              <a:t>מדדים עירוניים</a:t>
            </a:r>
            <a:endParaRPr lang="en-GB" sz="1200" dirty="0">
              <a:solidFill>
                <a:srgbClr val="0073BE"/>
              </a:solidFill>
              <a:latin typeface="Blender" panose="02020003050405020304" pitchFamily="18" charset="-79"/>
              <a:cs typeface="Blender" panose="02020003050405020304" pitchFamily="18" charset="-79"/>
            </a:endParaRPr>
          </a:p>
        </p:txBody>
      </p:sp>
      <p:pic>
        <p:nvPicPr>
          <p:cNvPr id="11" name="Picture 2" descr="Sustainable Development Goal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259" r="6301"/>
          <a:stretch/>
        </p:blipFill>
        <p:spPr bwMode="auto">
          <a:xfrm>
            <a:off x="2838449" y="3647135"/>
            <a:ext cx="2153140" cy="2019184"/>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מחבר ישר 15"/>
          <p:cNvCxnSpPr>
            <a:stCxn id="8" idx="1"/>
            <a:endCxn id="9" idx="3"/>
          </p:cNvCxnSpPr>
          <p:nvPr/>
        </p:nvCxnSpPr>
        <p:spPr>
          <a:xfrm flipH="1" flipV="1">
            <a:off x="1854825" y="2107165"/>
            <a:ext cx="380053" cy="1"/>
          </a:xfrm>
          <a:prstGeom prst="line">
            <a:avLst/>
          </a:prstGeom>
          <a:ln w="12700" cap="rnd">
            <a:solidFill>
              <a:srgbClr val="0073BE"/>
            </a:solidFill>
            <a:prstDash val="solid"/>
            <a:beve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18" name="מחבר ישר 17"/>
          <p:cNvCxnSpPr>
            <a:stCxn id="8" idx="3"/>
            <a:endCxn id="7" idx="1"/>
          </p:cNvCxnSpPr>
          <p:nvPr/>
        </p:nvCxnSpPr>
        <p:spPr>
          <a:xfrm>
            <a:off x="3709875" y="2107166"/>
            <a:ext cx="410291" cy="0"/>
          </a:xfrm>
          <a:prstGeom prst="line">
            <a:avLst/>
          </a:prstGeom>
          <a:ln w="12700" cap="rnd">
            <a:solidFill>
              <a:srgbClr val="0073BE"/>
            </a:solidFill>
            <a:prstDash val="solid"/>
            <a:bevel/>
            <a:headEnd type="arrow"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5" name="מחבר ישר 24"/>
          <p:cNvCxnSpPr>
            <a:stCxn id="9" idx="2"/>
            <a:endCxn id="10" idx="1"/>
          </p:cNvCxnSpPr>
          <p:nvPr/>
        </p:nvCxnSpPr>
        <p:spPr>
          <a:xfrm rot="16200000" flipH="1">
            <a:off x="1830273" y="1610817"/>
            <a:ext cx="634303" cy="2060194"/>
          </a:xfrm>
          <a:prstGeom prst="bentConnector2">
            <a:avLst/>
          </a:prstGeom>
          <a:ln w="12700" cap="rnd">
            <a:solidFill>
              <a:srgbClr val="0073BE"/>
            </a:solidFill>
            <a:prstDash val="solid"/>
            <a:bevel/>
            <a:headEnd type="none"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27" name="מחבר ישר 26"/>
          <p:cNvCxnSpPr/>
          <p:nvPr/>
        </p:nvCxnSpPr>
        <p:spPr>
          <a:xfrm>
            <a:off x="3382668" y="2323761"/>
            <a:ext cx="0" cy="417706"/>
          </a:xfrm>
          <a:prstGeom prst="line">
            <a:avLst/>
          </a:prstGeom>
          <a:ln w="12700" cap="rnd">
            <a:solidFill>
              <a:srgbClr val="0073BE"/>
            </a:solidFill>
            <a:prstDash val="solid"/>
            <a:bevel/>
            <a:headEnd type="none"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29" name="מחבר ישר 28"/>
          <p:cNvCxnSpPr/>
          <p:nvPr/>
        </p:nvCxnSpPr>
        <p:spPr>
          <a:xfrm flipH="1">
            <a:off x="4450347" y="2323764"/>
            <a:ext cx="1" cy="417703"/>
          </a:xfrm>
          <a:prstGeom prst="line">
            <a:avLst/>
          </a:prstGeom>
          <a:ln w="12700" cap="rnd">
            <a:solidFill>
              <a:srgbClr val="0073BE"/>
            </a:solidFill>
            <a:prstDash val="solid"/>
            <a:bevel/>
            <a:headEnd type="none" w="med" len="sm"/>
            <a:tailEnd type="arrow" w="med" len="sm"/>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6127516" y="1209095"/>
            <a:ext cx="5671452" cy="4298613"/>
          </a:xfrm>
          <a:prstGeom prst="rect">
            <a:avLst/>
          </a:prstGeom>
          <a:noFill/>
        </p:spPr>
        <p:txBody>
          <a:bodyPr wrap="square" rtlCol="0">
            <a:spAutoFit/>
          </a:bodyPr>
          <a:lstStyle/>
          <a:p>
            <a:pPr algn="r" rtl="1">
              <a:spcAft>
                <a:spcPts val="1000"/>
              </a:spcAft>
            </a:pPr>
            <a:r>
              <a:rPr lang="he-IL" sz="2000" b="1" dirty="0" smtClean="0">
                <a:solidFill>
                  <a:schemeClr val="bg1">
                    <a:lumMod val="75000"/>
                  </a:schemeClr>
                </a:solidFill>
                <a:latin typeface="Blender" pitchFamily="18" charset="-79"/>
                <a:ea typeface="Open Sans" panose="020B0606030504020204" pitchFamily="34" charset="0"/>
                <a:cs typeface="Blender" pitchFamily="18" charset="-79"/>
              </a:rPr>
              <a:t>מדיניות עירונית </a:t>
            </a:r>
            <a:r>
              <a:rPr lang="he-IL" sz="2000" dirty="0" smtClean="0">
                <a:solidFill>
                  <a:schemeClr val="bg1">
                    <a:lumMod val="75000"/>
                  </a:schemeClr>
                </a:solidFill>
                <a:latin typeface="Blender" pitchFamily="18" charset="-79"/>
                <a:ea typeface="Open Sans" panose="020B0606030504020204" pitchFamily="34" charset="0"/>
                <a:cs typeface="Blender" pitchFamily="18" charset="-79"/>
              </a:rPr>
              <a:t>משקפת את כיווני הפיתוח והעשייה בעיר על ידי העירייה וגורמים חיצוניים</a:t>
            </a:r>
          </a:p>
          <a:p>
            <a:pPr algn="r" rtl="1">
              <a:spcAft>
                <a:spcPts val="1000"/>
              </a:spcAft>
            </a:pPr>
            <a:r>
              <a:rPr lang="he-IL" sz="2000" b="1" dirty="0" smtClean="0">
                <a:solidFill>
                  <a:schemeClr val="bg1">
                    <a:lumMod val="75000"/>
                  </a:schemeClr>
                </a:solidFill>
                <a:latin typeface="Blender" pitchFamily="18" charset="-79"/>
                <a:ea typeface="Open Sans" panose="020B0606030504020204" pitchFamily="34" charset="0"/>
                <a:cs typeface="Blender" pitchFamily="18" charset="-79"/>
              </a:rPr>
              <a:t>התכנון העירוני </a:t>
            </a:r>
            <a:r>
              <a:rPr lang="he-IL" sz="2000" dirty="0" smtClean="0">
                <a:solidFill>
                  <a:schemeClr val="bg1">
                    <a:lumMod val="75000"/>
                  </a:schemeClr>
                </a:solidFill>
                <a:latin typeface="Blender" pitchFamily="18" charset="-79"/>
                <a:ea typeface="Open Sans" panose="020B0606030504020204" pitchFamily="34" charset="0"/>
                <a:cs typeface="Blender" pitchFamily="18" charset="-79"/>
              </a:rPr>
              <a:t>מגדיר את מתווה העבודה כנגזרת למדיניות העירונית ובמתכונת של מטרות-פעולות-מדדים (חומש-שנתי)</a:t>
            </a:r>
          </a:p>
          <a:p>
            <a:pPr algn="r" rtl="1">
              <a:spcAft>
                <a:spcPts val="1000"/>
              </a:spcAft>
            </a:pPr>
            <a:r>
              <a:rPr lang="he-IL" sz="2000" b="1" dirty="0" smtClean="0">
                <a:solidFill>
                  <a:schemeClr val="bg1">
                    <a:lumMod val="75000"/>
                  </a:schemeClr>
                </a:solidFill>
                <a:latin typeface="Blender" pitchFamily="18" charset="-79"/>
                <a:ea typeface="Open Sans" panose="020B0606030504020204" pitchFamily="34" charset="0"/>
                <a:cs typeface="Blender" pitchFamily="18" charset="-79"/>
              </a:rPr>
              <a:t>התקציב </a:t>
            </a:r>
            <a:r>
              <a:rPr lang="he-IL" sz="2000" dirty="0" smtClean="0">
                <a:solidFill>
                  <a:schemeClr val="bg1">
                    <a:lumMod val="75000"/>
                  </a:schemeClr>
                </a:solidFill>
                <a:latin typeface="Blender" pitchFamily="18" charset="-79"/>
                <a:ea typeface="Open Sans" panose="020B0606030504020204" pitchFamily="34" charset="0"/>
                <a:cs typeface="Blender" pitchFamily="18" charset="-79"/>
              </a:rPr>
              <a:t>הוא בבואה של המדיניות העירונית והוא מקושר למתווה העבודה העירוני</a:t>
            </a:r>
          </a:p>
          <a:p>
            <a:pPr algn="r" rtl="1">
              <a:spcAft>
                <a:spcPts val="1000"/>
              </a:spcAft>
            </a:pPr>
            <a:r>
              <a:rPr lang="he-IL" sz="2000" b="1" dirty="0" smtClean="0">
                <a:solidFill>
                  <a:schemeClr val="bg1">
                    <a:lumMod val="75000"/>
                  </a:schemeClr>
                </a:solidFill>
                <a:latin typeface="Blender" pitchFamily="18" charset="-79"/>
                <a:ea typeface="Open Sans" panose="020B0606030504020204" pitchFamily="34" charset="0"/>
                <a:cs typeface="Blender" pitchFamily="18" charset="-79"/>
              </a:rPr>
              <a:t>מדדים </a:t>
            </a:r>
            <a:r>
              <a:rPr lang="he-IL" sz="2000" dirty="0" smtClean="0">
                <a:solidFill>
                  <a:schemeClr val="bg1">
                    <a:lumMod val="75000"/>
                  </a:schemeClr>
                </a:solidFill>
                <a:latin typeface="Blender" pitchFamily="18" charset="-79"/>
                <a:ea typeface="Open Sans" panose="020B0606030504020204" pitchFamily="34" charset="0"/>
                <a:cs typeface="Blender" pitchFamily="18" charset="-79"/>
              </a:rPr>
              <a:t>הם כלי </a:t>
            </a:r>
            <a:r>
              <a:rPr lang="he-IL" sz="2000" dirty="0" smtClean="0">
                <a:solidFill>
                  <a:schemeClr val="bg1">
                    <a:lumMod val="75000"/>
                  </a:schemeClr>
                </a:solidFill>
                <a:latin typeface="Blender" pitchFamily="18" charset="-79"/>
                <a:ea typeface="Open Sans" panose="020B0606030504020204" pitchFamily="34" charset="0"/>
                <a:cs typeface="Blender" pitchFamily="18" charset="-79"/>
              </a:rPr>
              <a:t>לבחינת </a:t>
            </a:r>
            <a:r>
              <a:rPr lang="he-IL" sz="2000" dirty="0" smtClean="0">
                <a:solidFill>
                  <a:schemeClr val="bg1">
                    <a:lumMod val="75000"/>
                  </a:schemeClr>
                </a:solidFill>
                <a:latin typeface="Blender" pitchFamily="18" charset="-79"/>
                <a:ea typeface="Open Sans" panose="020B0606030504020204" pitchFamily="34" charset="0"/>
                <a:cs typeface="Blender" pitchFamily="18" charset="-79"/>
              </a:rPr>
              <a:t>הצלחה/אי הצלחה – התאמה/אי התאמה של המדיניות ויישומה, ושל אפקטיביות השימוש התקציבי</a:t>
            </a:r>
          </a:p>
          <a:p>
            <a:pPr algn="r" rtl="1">
              <a:spcAft>
                <a:spcPts val="1000"/>
              </a:spcAft>
            </a:pPr>
            <a:r>
              <a:rPr lang="he-IL" sz="2000" b="1" dirty="0" smtClean="0">
                <a:latin typeface="Blender" pitchFamily="18" charset="-79"/>
                <a:ea typeface="Open Sans" panose="020B0606030504020204" pitchFamily="34" charset="0"/>
                <a:cs typeface="Blender" pitchFamily="18" charset="-79"/>
              </a:rPr>
              <a:t>שימוש ב</a:t>
            </a:r>
            <a:r>
              <a:rPr lang="en-US" sz="2000" b="1" dirty="0" smtClean="0">
                <a:latin typeface="Blender" pitchFamily="18" charset="-79"/>
                <a:ea typeface="Open Sans" panose="020B0606030504020204" pitchFamily="34" charset="0"/>
                <a:cs typeface="Blender" pitchFamily="18" charset="-79"/>
              </a:rPr>
              <a:t>SDG</a:t>
            </a:r>
            <a:r>
              <a:rPr lang="en-GB" sz="2000" b="1" dirty="0" smtClean="0">
                <a:latin typeface="Blender" pitchFamily="18" charset="-79"/>
                <a:ea typeface="Open Sans" panose="020B0606030504020204" pitchFamily="34" charset="0"/>
                <a:cs typeface="Blender" pitchFamily="18" charset="-79"/>
              </a:rPr>
              <a:t>s</a:t>
            </a:r>
            <a:r>
              <a:rPr lang="he-IL" sz="2000" b="1" dirty="0" smtClean="0">
                <a:latin typeface="Blender" pitchFamily="18" charset="-79"/>
                <a:ea typeface="Open Sans" panose="020B0606030504020204" pitchFamily="34" charset="0"/>
                <a:cs typeface="Blender" pitchFamily="18" charset="-79"/>
              </a:rPr>
              <a:t> </a:t>
            </a:r>
            <a:r>
              <a:rPr lang="he-IL" sz="2000" dirty="0" smtClean="0">
                <a:latin typeface="Blender" pitchFamily="18" charset="-79"/>
                <a:ea typeface="Open Sans" panose="020B0606030504020204" pitchFamily="34" charset="0"/>
                <a:cs typeface="Blender" pitchFamily="18" charset="-79"/>
              </a:rPr>
              <a:t>כשפה משותפת וככלי שיסייע בחידוד  והגדרת המדדים ברמה לאומית ובינלאומית </a:t>
            </a:r>
            <a:endParaRPr lang="he-IL" sz="2000" b="1" dirty="0">
              <a:latin typeface="Blender" pitchFamily="18" charset="-79"/>
              <a:ea typeface="Open Sans" panose="020B0606030504020204" pitchFamily="34" charset="0"/>
              <a:cs typeface="Blender" pitchFamily="18" charset="-79"/>
            </a:endParaRPr>
          </a:p>
        </p:txBody>
      </p:sp>
      <p:cxnSp>
        <p:nvCxnSpPr>
          <p:cNvPr id="43" name="מחבר ישר 42"/>
          <p:cNvCxnSpPr>
            <a:stCxn id="10" idx="2"/>
          </p:cNvCxnSpPr>
          <p:nvPr/>
        </p:nvCxnSpPr>
        <p:spPr>
          <a:xfrm>
            <a:off x="3915020" y="3174664"/>
            <a:ext cx="0" cy="330536"/>
          </a:xfrm>
          <a:prstGeom prst="line">
            <a:avLst/>
          </a:prstGeom>
          <a:ln w="12700" cap="rnd">
            <a:solidFill>
              <a:srgbClr val="0073BE"/>
            </a:solidFill>
            <a:prstDash val="solid"/>
            <a:bevel/>
            <a:headEnd type="arrow" w="med" len="sm"/>
            <a:tailEnd type="none" w="med" len="sm"/>
          </a:ln>
        </p:spPr>
        <p:style>
          <a:lnRef idx="1">
            <a:schemeClr val="accent1"/>
          </a:lnRef>
          <a:fillRef idx="0">
            <a:schemeClr val="accent1"/>
          </a:fillRef>
          <a:effectRef idx="0">
            <a:schemeClr val="accent1"/>
          </a:effectRef>
          <a:fontRef idx="minor">
            <a:schemeClr val="tx1"/>
          </a:fontRef>
        </p:style>
      </p:cxnSp>
      <p:pic>
        <p:nvPicPr>
          <p:cNvPr id="19" name="Picture 2" descr="עיריית תל-אביב-יפו - עמוד הבית"/>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847" y="162849"/>
            <a:ext cx="1106149" cy="608382"/>
          </a:xfrm>
          <a:prstGeom prst="rect">
            <a:avLst/>
          </a:prstGeom>
          <a:noFill/>
          <a:extLst>
            <a:ext uri="{909E8E84-426E-40DD-AFC4-6F175D3DCCD1}">
              <a14:hiddenFill xmlns:a14="http://schemas.microsoft.com/office/drawing/2010/main">
                <a:solidFill>
                  <a:srgbClr val="FFFFFF"/>
                </a:solidFill>
              </a14:hiddenFill>
            </a:ext>
          </a:extLst>
        </p:spPr>
      </p:pic>
      <p:sp>
        <p:nvSpPr>
          <p:cNvPr id="20" name="מלבן 19"/>
          <p:cNvSpPr/>
          <p:nvPr/>
        </p:nvSpPr>
        <p:spPr>
          <a:xfrm>
            <a:off x="5486021" y="362525"/>
            <a:ext cx="6312947" cy="696216"/>
          </a:xfrm>
          <a:prstGeom prst="rect">
            <a:avLst/>
          </a:prstGeom>
        </p:spPr>
        <p:txBody>
          <a:bodyPr wrap="none">
            <a:spAutoFit/>
          </a:bodyPr>
          <a:lstStyle/>
          <a:p>
            <a:pPr algn="r" rtl="1">
              <a:lnSpc>
                <a:spcPts val="5200"/>
              </a:lnSpc>
            </a:pPr>
            <a:r>
              <a:rPr lang="he-IL" sz="3200" b="1" dirty="0" smtClean="0">
                <a:latin typeface="Blender" pitchFamily="18" charset="-79"/>
                <a:ea typeface="Open Sans" panose="020B0606030504020204" pitchFamily="34" charset="0"/>
                <a:cs typeface="Blender" pitchFamily="18" charset="-79"/>
              </a:rPr>
              <a:t>ברמה הפנים עירונית </a:t>
            </a:r>
            <a:r>
              <a:rPr lang="he-IL" sz="3200" dirty="0" smtClean="0">
                <a:latin typeface="Blender" pitchFamily="18" charset="-79"/>
                <a:ea typeface="Open Sans" panose="020B0606030504020204" pitchFamily="34" charset="0"/>
                <a:cs typeface="Blender" pitchFamily="18" charset="-79"/>
              </a:rPr>
              <a:t>התהליך העירוני</a:t>
            </a:r>
            <a:endParaRPr lang="he-IL" sz="2000" dirty="0">
              <a:latin typeface="Blender" pitchFamily="18" charset="-79"/>
              <a:ea typeface="Open Sans" panose="020B0606030504020204" pitchFamily="34" charset="0"/>
              <a:cs typeface="Blender" pitchFamily="18" charset="-79"/>
            </a:endParaRPr>
          </a:p>
        </p:txBody>
      </p:sp>
    </p:spTree>
    <p:extLst>
      <p:ext uri="{BB962C8B-B14F-4D97-AF65-F5344CB8AC3E}">
        <p14:creationId xmlns:p14="http://schemas.microsoft.com/office/powerpoint/2010/main" val="153528304"/>
      </p:ext>
    </p:extLst>
  </p:cSld>
  <p:clrMapOvr>
    <a:masterClrMapping/>
  </p:clrMapOvr>
  <p:timing>
    <p:tnLst>
      <p:par>
        <p:cTn id="1" dur="indefinite" restart="never" nodeType="tmRoot"/>
      </p:par>
    </p:tn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50908</TotalTime>
  <Words>1100</Words>
  <Application>Microsoft Office PowerPoint</Application>
  <PresentationFormat>מותאם אישית</PresentationFormat>
  <Paragraphs>255</Paragraphs>
  <Slides>19</Slides>
  <Notes>19</Notes>
  <HiddenSlides>0</HiddenSlides>
  <MMClips>0</MMClips>
  <ScaleCrop>false</ScaleCrop>
  <HeadingPairs>
    <vt:vector size="4" baseType="variant">
      <vt:variant>
        <vt:lpstr>ערכת נושא</vt:lpstr>
      </vt:variant>
      <vt:variant>
        <vt:i4>1</vt:i4>
      </vt:variant>
      <vt:variant>
        <vt:lpstr>כותרות שקופיות</vt:lpstr>
      </vt:variant>
      <vt:variant>
        <vt:i4>19</vt:i4>
      </vt:variant>
    </vt:vector>
  </HeadingPairs>
  <TitlesOfParts>
    <vt:vector size="20" baseType="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Yaron'S Team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Shalhevet</dc:creator>
  <cp:lastModifiedBy>שלהבת ויסנר - רכזת תכנון בכירה</cp:lastModifiedBy>
  <cp:revision>291</cp:revision>
  <dcterms:created xsi:type="dcterms:W3CDTF">2021-02-07T07:56:52Z</dcterms:created>
  <dcterms:modified xsi:type="dcterms:W3CDTF">2021-08-03T12:31:13Z</dcterms:modified>
</cp:coreProperties>
</file>