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3307" r:id="rId4"/>
    <p:sldId id="3337" r:id="rId5"/>
    <p:sldId id="3338" r:id="rId6"/>
    <p:sldId id="3350" r:id="rId7"/>
    <p:sldId id="3383" r:id="rId8"/>
    <p:sldId id="3339" r:id="rId9"/>
    <p:sldId id="3388" r:id="rId10"/>
    <p:sldId id="3385" r:id="rId11"/>
    <p:sldId id="3386" r:id="rId12"/>
    <p:sldId id="3387" r:id="rId13"/>
    <p:sldId id="3389" r:id="rId14"/>
    <p:sldId id="3390" r:id="rId15"/>
    <p:sldId id="3393" r:id="rId16"/>
    <p:sldId id="3392" r:id="rId17"/>
  </p:sldIdLst>
  <p:sldSz cx="12192000" cy="6858000"/>
  <p:notesSz cx="9998075" cy="68659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9CF118D5-539F-4099-8DAD-271832DBEF5D}">
          <p14:sldIdLst>
            <p14:sldId id="256"/>
            <p14:sldId id="265"/>
            <p14:sldId id="3307"/>
            <p14:sldId id="3337"/>
            <p14:sldId id="3338"/>
            <p14:sldId id="3350"/>
            <p14:sldId id="3383"/>
            <p14:sldId id="3339"/>
            <p14:sldId id="3388"/>
            <p14:sldId id="3385"/>
            <p14:sldId id="3386"/>
            <p14:sldId id="3387"/>
            <p14:sldId id="3389"/>
            <p14:sldId id="3390"/>
            <p14:sldId id="3393"/>
            <p14:sldId id="33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A63A"/>
    <a:srgbClr val="FD9D24"/>
    <a:srgbClr val="A21A42"/>
    <a:srgbClr val="FBC30A"/>
    <a:srgbClr val="24BCE1"/>
    <a:srgbClr val="FF3A20"/>
    <a:srgbClr val="C51A2D"/>
    <a:srgbClr val="4C9E38"/>
    <a:srgbClr val="DE2739"/>
    <a:srgbClr val="3F7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0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665576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2315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1"/>
          <a:lstStyle>
            <a:lvl1pPr algn="l">
              <a:defRPr sz="1300"/>
            </a:lvl1pPr>
          </a:lstStyle>
          <a:p>
            <a:fld id="{36598DBE-9946-4765-824D-B9DBD90160BE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5665576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2315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1" anchor="b"/>
          <a:lstStyle>
            <a:lvl1pPr algn="l">
              <a:defRPr sz="1300"/>
            </a:lvl1pPr>
          </a:lstStyle>
          <a:p>
            <a:fld id="{27FC5291-1C94-4E09-A936-834044EEC4E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61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665576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2315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1"/>
          <a:lstStyle>
            <a:lvl1pPr algn="l">
              <a:defRPr sz="1300"/>
            </a:lvl1pPr>
          </a:lstStyle>
          <a:p>
            <a:fld id="{1F6CEEC2-F5CF-4459-8CAF-261CEBAF1003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58838"/>
            <a:ext cx="4117975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999808" y="3304232"/>
            <a:ext cx="7998460" cy="2703464"/>
          </a:xfrm>
          <a:prstGeom prst="rect">
            <a:avLst/>
          </a:prstGeom>
        </p:spPr>
        <p:txBody>
          <a:bodyPr vert="horz" lIns="96359" tIns="48180" rIns="96359" bIns="4818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5665576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2315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1" anchor="b"/>
          <a:lstStyle>
            <a:lvl1pPr algn="l">
              <a:defRPr sz="1300"/>
            </a:lvl1pPr>
          </a:lstStyle>
          <a:p>
            <a:fld id="{B3F4ACA1-8FD7-472F-BB6B-9A8ABAED543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63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29870" y="560568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2801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055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47CD7-A300-43BC-B81D-82B0C66632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72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2801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2DFF8-EFC7-4AFC-A6D6-DF5464038217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2801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055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47CD7-A300-43BC-B81D-82B0C66632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249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2801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2DFF8-EFC7-4AFC-A6D6-DF5464038217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2801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055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47CD7-A300-43BC-B81D-82B0C66632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4853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73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99551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2801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2DFF8-EFC7-4AFC-A6D6-DF5464038217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2801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055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47CD7-A300-43BC-B81D-82B0C66632EF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של תאריך 3"/>
          <p:cNvSpPr txBox="1">
            <a:spLocks/>
          </p:cNvSpPr>
          <p:nvPr userDrawn="1"/>
        </p:nvSpPr>
        <p:spPr>
          <a:xfrm>
            <a:off x="86042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סמסטר א' תשע"ח</a:t>
            </a:r>
            <a:endParaRPr lang="he-IL" dirty="0"/>
          </a:p>
        </p:txBody>
      </p:sp>
      <p:sp>
        <p:nvSpPr>
          <p:cNvPr id="8" name="מציין מיקום של כותרת תחתונה 4"/>
          <p:cNvSpPr txBox="1">
            <a:spLocks/>
          </p:cNvSpPr>
          <p:nvPr userDrawn="1"/>
        </p:nvSpPr>
        <p:spPr>
          <a:xfrm>
            <a:off x="40322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ד"ר טל גולדרט, המחלקה להנדסה כימית</a:t>
            </a:r>
            <a:endParaRPr lang="he-IL" dirty="0"/>
          </a:p>
        </p:txBody>
      </p:sp>
      <p:sp>
        <p:nvSpPr>
          <p:cNvPr id="9" name="מציין מיקום של מספר שקופית 5"/>
          <p:cNvSpPr txBox="1">
            <a:spLocks/>
          </p:cNvSpPr>
          <p:nvPr userDrawn="1"/>
        </p:nvSpPr>
        <p:spPr>
          <a:xfrm>
            <a:off x="8318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1376B-EC21-4565-B40F-EF87404681D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3300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06529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8610600" y="62801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2DFF8-EFC7-4AFC-A6D6-DF5464038217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038600" y="62801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838200" y="63055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47CD7-A300-43BC-B81D-82B0C66632EF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תאריך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סמסטר א' תשע"ח</a:t>
            </a:r>
            <a:endParaRPr lang="he-IL" dirty="0"/>
          </a:p>
        </p:txBody>
      </p:sp>
      <p:sp>
        <p:nvSpPr>
          <p:cNvPr id="11" name="מציין מיקום של כותרת תחתונה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ד"ר טל גולדרט, המחלקה להנדסה כימית</a:t>
            </a:r>
            <a:endParaRPr lang="he-IL" dirty="0"/>
          </a:p>
        </p:txBody>
      </p:sp>
      <p:sp>
        <p:nvSpPr>
          <p:cNvPr id="12" name="מציין מיקום של מספר שקופית 5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1376B-EC21-4565-B40F-EF87404681D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5460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8610600" y="62801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2DFF8-EFC7-4AFC-A6D6-DF5464038217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4038600" y="62801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838200" y="63055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47CD7-A300-43BC-B81D-82B0C66632EF}" type="slidenum">
              <a:rPr lang="he-IL" smtClean="0"/>
              <a:t>‹#›</a:t>
            </a:fld>
            <a:endParaRPr lang="he-IL"/>
          </a:p>
        </p:txBody>
      </p:sp>
      <p:sp>
        <p:nvSpPr>
          <p:cNvPr id="6" name="מציין מיקום של תאריך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סמסטר א' תשע"ח</a:t>
            </a:r>
            <a:endParaRPr lang="he-IL" dirty="0"/>
          </a:p>
        </p:txBody>
      </p:sp>
      <p:sp>
        <p:nvSpPr>
          <p:cNvPr id="7" name="מציין מיקום של כותרת תחתונה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ד"ר טל גולדרט, המחלקה להנדסה כימית</a:t>
            </a:r>
            <a:endParaRPr lang="he-IL" dirty="0"/>
          </a:p>
        </p:txBody>
      </p:sp>
      <p:sp>
        <p:nvSpPr>
          <p:cNvPr id="8" name="מציין מיקום של מספר שקופית 5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1376B-EC21-4565-B40F-EF87404681D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2969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8610600" y="62801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2DFF8-EFC7-4AFC-A6D6-DF5464038217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038600" y="62801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055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47CD7-A300-43BC-B81D-82B0C66632EF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ציין מיקום של תאריך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סמסטר א' תשע"ח</a:t>
            </a:r>
            <a:endParaRPr lang="he-IL" dirty="0"/>
          </a:p>
        </p:txBody>
      </p:sp>
      <p:sp>
        <p:nvSpPr>
          <p:cNvPr id="6" name="מציין מיקום של כותרת תחתונה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ד"ר טל גולדרט, המחלקה להנדסה כימית</a:t>
            </a:r>
            <a:endParaRPr lang="he-IL" dirty="0"/>
          </a:p>
        </p:txBody>
      </p:sp>
      <p:sp>
        <p:nvSpPr>
          <p:cNvPr id="7" name="מציין מיקום של מספר שקופית 5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1376B-EC21-4565-B40F-EF87404681D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725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8610600" y="62801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2DFF8-EFC7-4AFC-A6D6-DF5464038217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038600" y="62801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38200" y="63055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47CD7-A300-43BC-B81D-82B0C66632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394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8610600" y="62801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2DFF8-EFC7-4AFC-A6D6-DF5464038217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038600" y="62801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38200" y="63055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47CD7-A300-43BC-B81D-82B0C66632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59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4735" y="681036"/>
            <a:ext cx="10515600" cy="65792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423358"/>
            <a:ext cx="10515600" cy="495030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8" name="מציין מיקום של כותרת תחתונה 4"/>
          <p:cNvSpPr txBox="1">
            <a:spLocks/>
          </p:cNvSpPr>
          <p:nvPr userDrawn="1"/>
        </p:nvSpPr>
        <p:spPr>
          <a:xfrm>
            <a:off x="4035135" y="63736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ד"ר טל גולדרט, אוגוסט 2021</a:t>
            </a:r>
          </a:p>
        </p:txBody>
      </p:sp>
      <p:sp>
        <p:nvSpPr>
          <p:cNvPr id="9" name="מציין מיקום של מספר שקופית 5"/>
          <p:cNvSpPr txBox="1">
            <a:spLocks/>
          </p:cNvSpPr>
          <p:nvPr userDrawn="1"/>
        </p:nvSpPr>
        <p:spPr>
          <a:xfrm>
            <a:off x="834735" y="63736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1376B-EC21-4565-B40F-EF87404681D8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84C254AD-5A10-4C7A-8468-F8E27E3E0300}"/>
              </a:ext>
            </a:extLst>
          </p:cNvPr>
          <p:cNvGrpSpPr/>
          <p:nvPr userDrawn="1"/>
        </p:nvGrpSpPr>
        <p:grpSpPr>
          <a:xfrm>
            <a:off x="0" y="23114"/>
            <a:ext cx="12192000" cy="657924"/>
            <a:chOff x="0" y="5862"/>
            <a:chExt cx="11291847" cy="581047"/>
          </a:xfrm>
        </p:grpSpPr>
        <p:pic>
          <p:nvPicPr>
            <p:cNvPr id="11" name="Picture 2" descr="Focusing on Indonesia's SDG priorities">
              <a:extLst>
                <a:ext uri="{FF2B5EF4-FFF2-40B4-BE49-F238E27FC236}">
                  <a16:creationId xmlns:a16="http://schemas.microsoft.com/office/drawing/2014/main" id="{3D39FDDB-54E0-4684-96FB-AECD53BBA91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08" b="57275"/>
            <a:stretch/>
          </p:blipFill>
          <p:spPr bwMode="auto">
            <a:xfrm>
              <a:off x="0" y="5862"/>
              <a:ext cx="3856367" cy="581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Focusing on Indonesia's SDG priorities">
              <a:extLst>
                <a:ext uri="{FF2B5EF4-FFF2-40B4-BE49-F238E27FC236}">
                  <a16:creationId xmlns:a16="http://schemas.microsoft.com/office/drawing/2014/main" id="{A906B06E-168D-42CC-B6D1-8602993EC3F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3" t="43816" b="33667"/>
            <a:stretch/>
          </p:blipFill>
          <p:spPr bwMode="auto">
            <a:xfrm>
              <a:off x="3801467" y="5862"/>
              <a:ext cx="3769112" cy="581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Focusing on Indonesia's SDG priorities">
              <a:extLst>
                <a:ext uri="{FF2B5EF4-FFF2-40B4-BE49-F238E27FC236}">
                  <a16:creationId xmlns:a16="http://schemas.microsoft.com/office/drawing/2014/main" id="{675D13A6-B689-440A-80CE-3DC41087859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3" t="68555" b="8928"/>
            <a:stretch/>
          </p:blipFill>
          <p:spPr bwMode="auto">
            <a:xfrm>
              <a:off x="7522736" y="5862"/>
              <a:ext cx="3769111" cy="581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273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gdcompass-il.org.i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s.sdgindex.org/profiles/israe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79009"/>
            <a:ext cx="9144000" cy="1655762"/>
          </a:xfrm>
        </p:spPr>
        <p:txBody>
          <a:bodyPr/>
          <a:lstStyle/>
          <a:p>
            <a:r>
              <a:rPr lang="he-IL" dirty="0"/>
              <a:t>ד"ר טל גולדרט</a:t>
            </a:r>
          </a:p>
          <a:p>
            <a:r>
              <a:rPr lang="he-IL" dirty="0"/>
              <a:t>יועצת מרכז השלטון המקומי</a:t>
            </a:r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E2E20965-077F-4C1E-93FB-41C7F45DC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e-IL" dirty="0"/>
              <a:t>יעדי הקיימות של האו"ם</a:t>
            </a:r>
            <a:br>
              <a:rPr lang="he-IL" dirty="0"/>
            </a:br>
            <a:r>
              <a:rPr lang="en-US" dirty="0"/>
              <a:t>SDG- Sustainable Development Goals</a:t>
            </a:r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8C0FF78-1BB4-49FC-9EC1-F0E5CE20E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25" y="4506889"/>
            <a:ext cx="2769013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9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419436-0B48-4865-90D4-3DB1AB7C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איפה היעדים הללו פוגשים רשויות מקומיות?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875615-E60E-4E57-99E1-8EF3CA87B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בכל מקום!</a:t>
            </a:r>
          </a:p>
          <a:p>
            <a:r>
              <a:rPr lang="he-IL" dirty="0"/>
              <a:t>תושבים ואיכות החיים שלהם, סביבת המחייה, הגנה על הטבע – על האוויר, המים והיבשה. </a:t>
            </a:r>
          </a:p>
          <a:p>
            <a:r>
              <a:rPr lang="he-IL" dirty="0"/>
              <a:t>שירותי רווחה, חינוך, בריאות, ממשל</a:t>
            </a:r>
          </a:p>
          <a:p>
            <a:r>
              <a:rPr lang="he-IL" dirty="0"/>
              <a:t>וכמובן – יעד 11 – במישרין</a:t>
            </a:r>
          </a:p>
        </p:txBody>
      </p:sp>
    </p:spTree>
    <p:extLst>
      <p:ext uri="{BB962C8B-B14F-4D97-AF65-F5344CB8AC3E}">
        <p14:creationId xmlns:p14="http://schemas.microsoft.com/office/powerpoint/2010/main" val="31381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32DF86-2769-4E18-9FB1-18A919B2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11. ערים וקהילות מקיימות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B291C2B-BDE6-4A32-BF60-9E4E3BCABEDC}"/>
              </a:ext>
            </a:extLst>
          </p:cNvPr>
          <p:cNvSpPr/>
          <p:nvPr/>
        </p:nvSpPr>
        <p:spPr>
          <a:xfrm>
            <a:off x="2938989" y="6596390"/>
            <a:ext cx="84113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100" dirty="0"/>
              <a:t>https://www.undp.org/content/undp/en/home/blog/2016/10/12/Ciudades-sostenibles-si-no-es-ahora-cu-ndo-.html</a:t>
            </a:r>
            <a:endParaRPr lang="he-IL" sz="1100" dirty="0"/>
          </a:p>
        </p:txBody>
      </p:sp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DE4B4E9C-31B0-4393-9FE7-D5C21C6CE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31" y="1423988"/>
            <a:ext cx="7424737" cy="4949825"/>
          </a:xfrm>
        </p:spPr>
      </p:pic>
    </p:spTree>
    <p:extLst>
      <p:ext uri="{BB962C8B-B14F-4D97-AF65-F5344CB8AC3E}">
        <p14:creationId xmlns:p14="http://schemas.microsoft.com/office/powerpoint/2010/main" val="425820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03D30F-AA73-4655-AA4D-5800A89AB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A28F374-8F0A-45C8-8688-AC0E1EE41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D948F4A-5733-4309-8F58-1B00AC21CF29}"/>
              </a:ext>
            </a:extLst>
          </p:cNvPr>
          <p:cNvSpPr/>
          <p:nvPr/>
        </p:nvSpPr>
        <p:spPr>
          <a:xfrm>
            <a:off x="8263541" y="6373667"/>
            <a:ext cx="3390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dirty="0"/>
              <a:t>https://sdgs.un.org/goals/goal11</a:t>
            </a:r>
          </a:p>
        </p:txBody>
      </p:sp>
      <p:pic>
        <p:nvPicPr>
          <p:cNvPr id="25602" name="Picture 2" descr="Goal 11 infographic">
            <a:extLst>
              <a:ext uri="{FF2B5EF4-FFF2-40B4-BE49-F238E27FC236}">
                <a16:creationId xmlns:a16="http://schemas.microsoft.com/office/drawing/2014/main" id="{3F821DC7-4BAD-4314-A2EC-3E680F94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ities at the Center of the Sustainable Development Goals: Highlights of  the 2018 IDB Sustainability Report">
            <a:extLst>
              <a:ext uri="{FF2B5EF4-FFF2-40B4-BE49-F238E27FC236}">
                <a16:creationId xmlns:a16="http://schemas.microsoft.com/office/drawing/2014/main" id="{2CD61D99-F028-41B2-9880-BEB97FED7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4"/>
          <a:stretch/>
        </p:blipFill>
        <p:spPr bwMode="auto">
          <a:xfrm>
            <a:off x="7200163" y="1607574"/>
            <a:ext cx="3491411" cy="364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48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6E3660-B9CD-4F2B-8723-AA222CD5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48DD970-7DC1-436F-B1B3-7D319B9A5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CE1F509-203C-4006-8E35-B4E4770AD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681035"/>
            <a:ext cx="8242345" cy="5692631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3562247-C46C-4A7A-A1B5-9EF070AE6076}"/>
              </a:ext>
            </a:extLst>
          </p:cNvPr>
          <p:cNvSpPr/>
          <p:nvPr/>
        </p:nvSpPr>
        <p:spPr>
          <a:xfrm>
            <a:off x="7509327" y="6373666"/>
            <a:ext cx="47740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50" dirty="0">
                <a:solidFill>
                  <a:srgbClr val="111111"/>
                </a:solidFill>
                <a:latin typeface="Roboto"/>
              </a:rPr>
              <a:t>New Urban Transitions towards Sustainability: Addressing SDG challenges </a:t>
            </a:r>
            <a:r>
              <a:rPr lang="en-US" sz="1050" dirty="0">
                <a:solidFill>
                  <a:srgbClr val="777777"/>
                </a:solidFill>
                <a:latin typeface="Roboto"/>
              </a:rPr>
              <a:t>April 2019 Sustainability 11(8):2242</a:t>
            </a:r>
            <a:endParaRPr lang="en-US" sz="1050" b="0" i="0" dirty="0">
              <a:solidFill>
                <a:srgbClr val="777777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82527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85518E-E62E-4D2B-AB9F-EF88C8518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למה?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89EC856-92D4-46DC-92B1-AD637F73C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העולם עובר לדבר בשפה הזו, ולכן חשוב שנכיר אותה ונמתג בהתאם</a:t>
            </a:r>
          </a:p>
          <a:p>
            <a:r>
              <a:rPr lang="he-IL" dirty="0"/>
              <a:t>לרשויות העשויות לחפש מימון ושת"פ עם רשויות וקהילות בחו"ל – זו עשויה להיות גישה הכרחית</a:t>
            </a:r>
          </a:p>
          <a:p>
            <a:r>
              <a:rPr lang="he-IL" dirty="0"/>
              <a:t>קידום יעדי האו"ם הוא יעד לאומי, ולכן נדרש בדיווח שנתי</a:t>
            </a:r>
          </a:p>
          <a:p>
            <a:r>
              <a:rPr lang="he-IL" dirty="0"/>
              <a:t>חלק משמעותי מהפעילות של הרשות נוגע או רלוונטי לאחד מיעדי האו"ם</a:t>
            </a:r>
          </a:p>
          <a:p>
            <a:r>
              <a:rPr lang="he-IL" dirty="0"/>
              <a:t>סביר להניח כי בין שאר המגזרים – יתבקשו הרשויות המקומיות לדווח על פעילותן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75515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0E3647-6202-4A1C-9484-24D63D90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3E3E2D6-6632-4AED-9331-1E09617A4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he-IL" dirty="0"/>
              <a:t>מיזמים בתחום השירותים הקהילתיים</a:t>
            </a:r>
          </a:p>
          <a:p>
            <a:pPr>
              <a:lnSpc>
                <a:spcPct val="200000"/>
              </a:lnSpc>
            </a:pPr>
            <a:r>
              <a:rPr lang="he-IL" dirty="0"/>
              <a:t>מיזמים בתחום החינוך והחינוך המשלים</a:t>
            </a:r>
          </a:p>
          <a:p>
            <a:pPr>
              <a:lnSpc>
                <a:spcPct val="200000"/>
              </a:lnSpc>
            </a:pPr>
            <a:r>
              <a:rPr lang="he-IL" dirty="0"/>
              <a:t>מיזמים בתחום הבריאות הקהילתית</a:t>
            </a:r>
          </a:p>
          <a:p>
            <a:pPr>
              <a:lnSpc>
                <a:spcPct val="200000"/>
              </a:lnSpc>
            </a:pPr>
            <a:r>
              <a:rPr lang="he-IL" dirty="0"/>
              <a:t>מיזמי טבע עירוני </a:t>
            </a:r>
          </a:p>
          <a:p>
            <a:pPr>
              <a:lnSpc>
                <a:spcPct val="200000"/>
              </a:lnSpc>
            </a:pPr>
            <a:r>
              <a:rPr lang="he-IL" dirty="0" err="1"/>
              <a:t>שיוויון</a:t>
            </a:r>
            <a:r>
              <a:rPr lang="he-IL" dirty="0"/>
              <a:t> מגדרי ברשויות ובגופי המנהל</a:t>
            </a:r>
          </a:p>
          <a:p>
            <a:pPr>
              <a:lnSpc>
                <a:spcPct val="200000"/>
              </a:lnSpc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0AB175A-96AA-429B-ADE4-C72A91627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685" y="1762160"/>
            <a:ext cx="1134850" cy="548760"/>
          </a:xfrm>
          <a:prstGeom prst="rect">
            <a:avLst/>
          </a:prstGeom>
        </p:spPr>
      </p:pic>
      <p:sp>
        <p:nvSpPr>
          <p:cNvPr id="5" name="AutoShape 2" descr="Quality Education">
            <a:extLst>
              <a:ext uri="{FF2B5EF4-FFF2-40B4-BE49-F238E27FC236}">
                <a16:creationId xmlns:a16="http://schemas.microsoft.com/office/drawing/2014/main" id="{16BC6CDC-496A-44E4-BEC3-C4FE51F62A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0EA1F24-C7F8-402D-AC98-073D2565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503" y="2693838"/>
            <a:ext cx="548760" cy="54876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D7AD5B7-B02B-4E46-90C2-C440C431C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997" y="2693838"/>
            <a:ext cx="548760" cy="548760"/>
          </a:xfrm>
          <a:prstGeom prst="rect">
            <a:avLst/>
          </a:prstGeom>
        </p:spPr>
      </p:pic>
      <p:sp>
        <p:nvSpPr>
          <p:cNvPr id="8" name="AutoShape 4" descr="Good Health and Well-Being">
            <a:extLst>
              <a:ext uri="{FF2B5EF4-FFF2-40B4-BE49-F238E27FC236}">
                <a16:creationId xmlns:a16="http://schemas.microsoft.com/office/drawing/2014/main" id="{9DE0BFD9-0CF9-491A-9002-2D17CFE501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DB45ACEE-C9A4-45D7-AE92-B6A3E02EF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263" y="3665799"/>
            <a:ext cx="587375" cy="58737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1C9CB4F-BF0B-406D-A709-DA8706D93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680" y="4621233"/>
            <a:ext cx="1796754" cy="60747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4E584D55-8050-41C9-AF36-6F421D162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145" y="4641332"/>
            <a:ext cx="587375" cy="58737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8A31FA15-B9B8-4E22-8B79-723004BCE0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2262" y="5608053"/>
            <a:ext cx="587375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8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9F4EEA-1DCB-4F63-A558-FCFA86CC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1D87A9D-C446-4EFC-85B9-01BC5F7AE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603BB08-85D0-482C-9A08-A28D3D46E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0" y="250103"/>
            <a:ext cx="5160580" cy="215782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8E0E2FE-A85D-4FCE-BA33-7C76136D0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35" y="2332615"/>
            <a:ext cx="939848" cy="95254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0E53C74-5FE0-48A2-A314-92353F34D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394" y="2332615"/>
            <a:ext cx="939848" cy="92079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2DB0326-5F32-449F-BE9E-A90C932D8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053" y="2332615"/>
            <a:ext cx="920797" cy="90174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E8AAB68-8126-4B61-A333-9072BD523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660" y="2332615"/>
            <a:ext cx="920797" cy="939848"/>
          </a:xfrm>
          <a:prstGeom prst="rect">
            <a:avLst/>
          </a:prstGeom>
        </p:spPr>
      </p:pic>
      <p:sp>
        <p:nvSpPr>
          <p:cNvPr id="9" name="AutoShape 2" descr="blob:https://web.whatsapp.com/7c7b2031-ed35-46e2-a104-9ea3ec66e817">
            <a:extLst>
              <a:ext uri="{FF2B5EF4-FFF2-40B4-BE49-F238E27FC236}">
                <a16:creationId xmlns:a16="http://schemas.microsoft.com/office/drawing/2014/main" id="{D9066A1F-3378-412C-BCA7-6C6C62626E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2B1E5E3B-E6C1-4B54-81A2-A331905E51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805" y="1402315"/>
            <a:ext cx="6747190" cy="2536538"/>
          </a:xfrm>
          <a:prstGeom prst="rect">
            <a:avLst/>
          </a:prstGeom>
        </p:spPr>
      </p:pic>
      <p:sp>
        <p:nvSpPr>
          <p:cNvPr id="11" name="AutoShape 4" descr="Affordable and Clean Energy">
            <a:extLst>
              <a:ext uri="{FF2B5EF4-FFF2-40B4-BE49-F238E27FC236}">
                <a16:creationId xmlns:a16="http://schemas.microsoft.com/office/drawing/2014/main" id="{F1D4D93E-7EA7-4E12-9C42-227162FC80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38F49526-D962-4B2C-8551-3F4A22FCDA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6805" y="3984635"/>
            <a:ext cx="1069098" cy="1069098"/>
          </a:xfrm>
          <a:prstGeom prst="rect">
            <a:avLst/>
          </a:prstGeom>
        </p:spPr>
      </p:pic>
      <p:sp>
        <p:nvSpPr>
          <p:cNvPr id="13" name="AutoShape 6" descr="Industry, Innovation and Infrastructure">
            <a:extLst>
              <a:ext uri="{FF2B5EF4-FFF2-40B4-BE49-F238E27FC236}">
                <a16:creationId xmlns:a16="http://schemas.microsoft.com/office/drawing/2014/main" id="{9992DD91-54ED-49AF-A079-6E5BD0EBA8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12B6855E-8B63-4B8D-AA91-FB62DD816F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757" y="3984635"/>
            <a:ext cx="1069098" cy="1069098"/>
          </a:xfrm>
          <a:prstGeom prst="rect">
            <a:avLst/>
          </a:prstGeom>
        </p:spPr>
      </p:pic>
      <p:sp>
        <p:nvSpPr>
          <p:cNvPr id="15" name="AutoShape 8" descr="Responsible Consumption and Production">
            <a:extLst>
              <a:ext uri="{FF2B5EF4-FFF2-40B4-BE49-F238E27FC236}">
                <a16:creationId xmlns:a16="http://schemas.microsoft.com/office/drawing/2014/main" id="{67F498ED-581D-4328-90F5-EFF2B757A8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E0AA0344-3FDB-4724-B05C-8E5B5B3F14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4709" y="3984635"/>
            <a:ext cx="1020802" cy="1020802"/>
          </a:xfrm>
          <a:prstGeom prst="rect">
            <a:avLst/>
          </a:prstGeom>
        </p:spPr>
      </p:pic>
      <p:sp>
        <p:nvSpPr>
          <p:cNvPr id="17" name="AutoShape 10" descr="Climate Action">
            <a:extLst>
              <a:ext uri="{FF2B5EF4-FFF2-40B4-BE49-F238E27FC236}">
                <a16:creationId xmlns:a16="http://schemas.microsoft.com/office/drawing/2014/main" id="{6F86955A-2504-4E55-99B0-79713B940D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FE34C6F0-72A9-4C12-A07A-0E6055406A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0365" y="3984635"/>
            <a:ext cx="1022944" cy="1022944"/>
          </a:xfrm>
          <a:prstGeom prst="rect">
            <a:avLst/>
          </a:prstGeom>
        </p:spPr>
      </p:pic>
      <p:sp>
        <p:nvSpPr>
          <p:cNvPr id="19" name="AutoShape 12" descr="Life on Land">
            <a:extLst>
              <a:ext uri="{FF2B5EF4-FFF2-40B4-BE49-F238E27FC236}">
                <a16:creationId xmlns:a16="http://schemas.microsoft.com/office/drawing/2014/main" id="{2E2CB484-2C66-45D1-92A5-1E5B12A20E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881A9D40-BBB4-4FB0-A811-F134928121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38163" y="3984635"/>
            <a:ext cx="1019175" cy="1019175"/>
          </a:xfrm>
          <a:prstGeom prst="rect">
            <a:avLst/>
          </a:prstGeom>
        </p:spPr>
      </p:pic>
      <p:sp>
        <p:nvSpPr>
          <p:cNvPr id="21" name="AutoShape 14" descr="Partnerships for the Goals">
            <a:extLst>
              <a:ext uri="{FF2B5EF4-FFF2-40B4-BE49-F238E27FC236}">
                <a16:creationId xmlns:a16="http://schemas.microsoft.com/office/drawing/2014/main" id="{B1FB2B9E-07F1-4C59-B395-542E138285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1489B259-D364-44EE-A775-51FB0C88CA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62193" y="3984635"/>
            <a:ext cx="10191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7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68AD1C-A981-43D1-905C-6A7D9693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583" y="408706"/>
            <a:ext cx="10515600" cy="1325563"/>
          </a:xfrm>
        </p:spPr>
        <p:txBody>
          <a:bodyPr/>
          <a:lstStyle/>
          <a:p>
            <a:r>
              <a:rPr lang="he-IL" dirty="0"/>
              <a:t>מה ההבדל בין סביבה לקיימות?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2EC91F3-1726-4075-A292-A33BD855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191" y="1518132"/>
            <a:ext cx="7154169" cy="4351338"/>
          </a:xfrm>
        </p:spPr>
        <p:txBody>
          <a:bodyPr/>
          <a:lstStyle/>
          <a:p>
            <a:r>
              <a:rPr lang="he-IL" dirty="0"/>
              <a:t>סביבה – יחסי הגומלין בין האדם לבין סביבתו הטבעית או זו שנוצרה על ידו. </a:t>
            </a:r>
          </a:p>
          <a:p>
            <a:r>
              <a:rPr lang="he-IL" dirty="0"/>
              <a:t>קיימות – היכולת להמשיך לקיים תהליך או מצב לאורך זמן.</a:t>
            </a:r>
          </a:p>
          <a:p>
            <a:pPr marL="0" indent="0" algn="ctr">
              <a:buNone/>
            </a:pPr>
            <a:r>
              <a:rPr lang="he-IL" b="1" dirty="0">
                <a:solidFill>
                  <a:srgbClr val="92D050"/>
                </a:solidFill>
              </a:rPr>
              <a:t>קיימות היא הפוטנציאל לחיים של רווחה בטווח הרחוק, מבחינה סביבתית, כלכלית וחברתית.</a:t>
            </a:r>
          </a:p>
        </p:txBody>
      </p:sp>
      <p:pic>
        <p:nvPicPr>
          <p:cNvPr id="1028" name="Picture 4" descr="×ª××¦××ª ×ª××× × ×¢×××¨ âªsustainabilityâ¬â">
            <a:extLst>
              <a:ext uri="{FF2B5EF4-FFF2-40B4-BE49-F238E27FC236}">
                <a16:creationId xmlns:a16="http://schemas.microsoft.com/office/drawing/2014/main" id="{1F6D68F4-66CB-43CB-A84F-222F1D6A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39" y="1573505"/>
            <a:ext cx="4660075" cy="45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765818-1C3C-4A8D-BE4C-AF3A3FF3275E}"/>
              </a:ext>
            </a:extLst>
          </p:cNvPr>
          <p:cNvSpPr txBox="1"/>
          <p:nvPr/>
        </p:nvSpPr>
        <p:spPr>
          <a:xfrm flipH="1">
            <a:off x="2942254" y="3630852"/>
            <a:ext cx="7572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הוגן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291CDD-06D6-4EE5-95B7-5332B5335771}"/>
              </a:ext>
            </a:extLst>
          </p:cNvPr>
          <p:cNvSpPr txBox="1"/>
          <p:nvPr/>
        </p:nvSpPr>
        <p:spPr>
          <a:xfrm flipH="1">
            <a:off x="1068207" y="3592203"/>
            <a:ext cx="7572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נסבל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E4CAA-E28E-416E-B6B4-F058DC5F3285}"/>
              </a:ext>
            </a:extLst>
          </p:cNvPr>
          <p:cNvSpPr txBox="1"/>
          <p:nvPr/>
        </p:nvSpPr>
        <p:spPr>
          <a:xfrm flipH="1">
            <a:off x="1796470" y="5065676"/>
            <a:ext cx="11083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בר חיים</a:t>
            </a:r>
          </a:p>
        </p:txBody>
      </p:sp>
    </p:spTree>
    <p:extLst>
      <p:ext uri="{BB962C8B-B14F-4D97-AF65-F5344CB8AC3E}">
        <p14:creationId xmlns:p14="http://schemas.microsoft.com/office/powerpoint/2010/main" val="31913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utline of the Millennium Development Goals">
            <a:extLst>
              <a:ext uri="{FF2B5EF4-FFF2-40B4-BE49-F238E27FC236}">
                <a16:creationId xmlns:a16="http://schemas.microsoft.com/office/drawing/2014/main" id="{E455F955-9A1F-443A-8921-2F780FE13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01" y="3468814"/>
            <a:ext cx="2606184" cy="100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Freeform 58">
            <a:extLst>
              <a:ext uri="{FF2B5EF4-FFF2-40B4-BE49-F238E27FC236}">
                <a16:creationId xmlns:a16="http://schemas.microsoft.com/office/drawing/2014/main" id="{18122EBF-8130-E641-A1D3-953E14A54E34}"/>
              </a:ext>
            </a:extLst>
          </p:cNvPr>
          <p:cNvSpPr/>
          <p:nvPr/>
        </p:nvSpPr>
        <p:spPr>
          <a:xfrm>
            <a:off x="1885748" y="1562429"/>
            <a:ext cx="8560657" cy="3461516"/>
          </a:xfrm>
          <a:custGeom>
            <a:avLst/>
            <a:gdLst>
              <a:gd name="connsiteX0" fmla="*/ 1944119 w 17121314"/>
              <a:gd name="connsiteY0" fmla="*/ 6557272 h 6923032"/>
              <a:gd name="connsiteX1" fmla="*/ 14928599 w 17121314"/>
              <a:gd name="connsiteY1" fmla="*/ 6557272 h 6923032"/>
              <a:gd name="connsiteX2" fmla="*/ 14928599 w 17121314"/>
              <a:gd name="connsiteY2" fmla="*/ 6923032 h 6923032"/>
              <a:gd name="connsiteX3" fmla="*/ 1944119 w 17121314"/>
              <a:gd name="connsiteY3" fmla="*/ 6923032 h 6923032"/>
              <a:gd name="connsiteX4" fmla="*/ 794000 w 17121314"/>
              <a:gd name="connsiteY4" fmla="*/ 0 h 6923032"/>
              <a:gd name="connsiteX5" fmla="*/ 15332959 w 17121314"/>
              <a:gd name="connsiteY5" fmla="*/ 0 h 6923032"/>
              <a:gd name="connsiteX6" fmla="*/ 15332959 w 17121314"/>
              <a:gd name="connsiteY6" fmla="*/ 330 h 6923032"/>
              <a:gd name="connsiteX7" fmla="*/ 15442083 w 17121314"/>
              <a:gd name="connsiteY7" fmla="*/ 3634 h 6923032"/>
              <a:gd name="connsiteX8" fmla="*/ 16879835 w 17121314"/>
              <a:gd name="connsiteY8" fmla="*/ 896431 h 6923032"/>
              <a:gd name="connsiteX9" fmla="*/ 16883045 w 17121314"/>
              <a:gd name="connsiteY9" fmla="*/ 2692091 h 6923032"/>
              <a:gd name="connsiteX10" fmla="*/ 15448511 w 17121314"/>
              <a:gd name="connsiteY10" fmla="*/ 3590042 h 6923032"/>
              <a:gd name="connsiteX11" fmla="*/ 15361463 w 17121314"/>
              <a:gd name="connsiteY11" fmla="*/ 3592991 h 6923032"/>
              <a:gd name="connsiteX12" fmla="*/ 15361463 w 17121314"/>
              <a:gd name="connsiteY12" fmla="*/ 3594097 h 6923032"/>
              <a:gd name="connsiteX13" fmla="*/ 15328811 w 17121314"/>
              <a:gd name="connsiteY13" fmla="*/ 3594097 h 6923032"/>
              <a:gd name="connsiteX14" fmla="*/ 15328797 w 17121314"/>
              <a:gd name="connsiteY14" fmla="*/ 3594098 h 6923032"/>
              <a:gd name="connsiteX15" fmla="*/ 15328797 w 17121314"/>
              <a:gd name="connsiteY15" fmla="*/ 3594097 h 6923032"/>
              <a:gd name="connsiteX16" fmla="*/ 1861285 w 17121314"/>
              <a:gd name="connsiteY16" fmla="*/ 3594097 h 6923032"/>
              <a:gd name="connsiteX17" fmla="*/ 1673544 w 17121314"/>
              <a:gd name="connsiteY17" fmla="*/ 3603608 h 6923032"/>
              <a:gd name="connsiteX18" fmla="*/ 571649 w 17121314"/>
              <a:gd name="connsiteY18" fmla="*/ 4320878 h 6923032"/>
              <a:gd name="connsiteX19" fmla="*/ 559719 w 17121314"/>
              <a:gd name="connsiteY19" fmla="*/ 5809956 h 6923032"/>
              <a:gd name="connsiteX20" fmla="*/ 1847347 w 17121314"/>
              <a:gd name="connsiteY20" fmla="*/ 6557960 h 6923032"/>
              <a:gd name="connsiteX21" fmla="*/ 1847349 w 17121314"/>
              <a:gd name="connsiteY21" fmla="*/ 6923032 h 6923032"/>
              <a:gd name="connsiteX22" fmla="*/ 242587 w 17121314"/>
              <a:gd name="connsiteY22" fmla="*/ 5990801 h 6923032"/>
              <a:gd name="connsiteX23" fmla="*/ 257454 w 17121314"/>
              <a:gd name="connsiteY23" fmla="*/ 4134975 h 6923032"/>
              <a:gd name="connsiteX24" fmla="*/ 1753139 w 17121314"/>
              <a:gd name="connsiteY24" fmla="*/ 3230728 h 6923032"/>
              <a:gd name="connsiteX25" fmla="*/ 1828344 w 17121314"/>
              <a:gd name="connsiteY25" fmla="*/ 3229420 h 6923032"/>
              <a:gd name="connsiteX26" fmla="*/ 1828344 w 17121314"/>
              <a:gd name="connsiteY26" fmla="*/ 3228337 h 6923032"/>
              <a:gd name="connsiteX27" fmla="*/ 15328617 w 17121314"/>
              <a:gd name="connsiteY27" fmla="*/ 3228337 h 6923032"/>
              <a:gd name="connsiteX28" fmla="*/ 15328615 w 17121314"/>
              <a:gd name="connsiteY28" fmla="*/ 3225120 h 6923032"/>
              <a:gd name="connsiteX29" fmla="*/ 16563251 w 17121314"/>
              <a:gd name="connsiteY29" fmla="*/ 2508037 h 6923032"/>
              <a:gd name="connsiteX30" fmla="*/ 16560703 w 17121314"/>
              <a:gd name="connsiteY30" fmla="*/ 1081630 h 6923032"/>
              <a:gd name="connsiteX31" fmla="*/ 15323493 w 17121314"/>
              <a:gd name="connsiteY31" fmla="*/ 368985 h 6923032"/>
              <a:gd name="connsiteX32" fmla="*/ 15323483 w 17121314"/>
              <a:gd name="connsiteY32" fmla="*/ 365760 h 6923032"/>
              <a:gd name="connsiteX33" fmla="*/ 794000 w 17121314"/>
              <a:gd name="connsiteY33" fmla="*/ 365760 h 692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121314" h="6923032">
                <a:moveTo>
                  <a:pt x="1944119" y="6557272"/>
                </a:moveTo>
                <a:lnTo>
                  <a:pt x="14928599" y="6557272"/>
                </a:lnTo>
                <a:lnTo>
                  <a:pt x="14928599" y="6923032"/>
                </a:lnTo>
                <a:lnTo>
                  <a:pt x="1944119" y="6923032"/>
                </a:lnTo>
                <a:close/>
                <a:moveTo>
                  <a:pt x="794000" y="0"/>
                </a:moveTo>
                <a:lnTo>
                  <a:pt x="15332959" y="0"/>
                </a:lnTo>
                <a:lnTo>
                  <a:pt x="15332959" y="330"/>
                </a:lnTo>
                <a:lnTo>
                  <a:pt x="15442083" y="3634"/>
                </a:lnTo>
                <a:cubicBezTo>
                  <a:pt x="16037377" y="41591"/>
                  <a:pt x="16578269" y="374668"/>
                  <a:pt x="16879835" y="896431"/>
                </a:cubicBezTo>
                <a:cubicBezTo>
                  <a:pt x="17200657" y="1451512"/>
                  <a:pt x="17201881" y="2135861"/>
                  <a:pt x="16883045" y="2692091"/>
                </a:cubicBezTo>
                <a:cubicBezTo>
                  <a:pt x="16583349" y="3214927"/>
                  <a:pt x="16043661" y="3549942"/>
                  <a:pt x="15448511" y="3590042"/>
                </a:cubicBezTo>
                <a:lnTo>
                  <a:pt x="15361463" y="3592991"/>
                </a:lnTo>
                <a:lnTo>
                  <a:pt x="15361463" y="3594097"/>
                </a:lnTo>
                <a:lnTo>
                  <a:pt x="15328811" y="3594097"/>
                </a:lnTo>
                <a:lnTo>
                  <a:pt x="15328797" y="3594098"/>
                </a:lnTo>
                <a:lnTo>
                  <a:pt x="15328797" y="3594097"/>
                </a:lnTo>
                <a:lnTo>
                  <a:pt x="1861285" y="3594097"/>
                </a:lnTo>
                <a:lnTo>
                  <a:pt x="1673544" y="3603608"/>
                </a:lnTo>
                <a:cubicBezTo>
                  <a:pt x="1218281" y="3657294"/>
                  <a:pt x="808869" y="3919955"/>
                  <a:pt x="571649" y="4320878"/>
                </a:cubicBezTo>
                <a:cubicBezTo>
                  <a:pt x="300542" y="4779076"/>
                  <a:pt x="295988" y="5347473"/>
                  <a:pt x="559719" y="5809956"/>
                </a:cubicBezTo>
                <a:cubicBezTo>
                  <a:pt x="823451" y="6272439"/>
                  <a:pt x="1314953" y="6557960"/>
                  <a:pt x="1847347" y="6557960"/>
                </a:cubicBezTo>
                <a:lnTo>
                  <a:pt x="1847349" y="6923032"/>
                </a:lnTo>
                <a:cubicBezTo>
                  <a:pt x="1183829" y="6923032"/>
                  <a:pt x="571274" y="6567189"/>
                  <a:pt x="242587" y="5990801"/>
                </a:cubicBezTo>
                <a:cubicBezTo>
                  <a:pt x="-86099" y="5414412"/>
                  <a:pt x="-80424" y="4706024"/>
                  <a:pt x="257454" y="4134975"/>
                </a:cubicBezTo>
                <a:cubicBezTo>
                  <a:pt x="574215" y="3599617"/>
                  <a:pt x="1137333" y="3262070"/>
                  <a:pt x="1753139" y="3230728"/>
                </a:cubicBezTo>
                <a:lnTo>
                  <a:pt x="1828344" y="3229420"/>
                </a:lnTo>
                <a:lnTo>
                  <a:pt x="1828344" y="3228337"/>
                </a:lnTo>
                <a:lnTo>
                  <a:pt x="15328617" y="3228337"/>
                </a:lnTo>
                <a:lnTo>
                  <a:pt x="15328615" y="3225120"/>
                </a:lnTo>
                <a:cubicBezTo>
                  <a:pt x="15838515" y="3224864"/>
                  <a:pt x="16309389" y="2951379"/>
                  <a:pt x="16563251" y="2508037"/>
                </a:cubicBezTo>
                <a:cubicBezTo>
                  <a:pt x="16816275" y="2066158"/>
                  <a:pt x="16815305" y="1522598"/>
                  <a:pt x="16560703" y="1081630"/>
                </a:cubicBezTo>
                <a:cubicBezTo>
                  <a:pt x="16305255" y="639197"/>
                  <a:pt x="15833399" y="367403"/>
                  <a:pt x="15323493" y="368985"/>
                </a:cubicBezTo>
                <a:lnTo>
                  <a:pt x="15323483" y="365760"/>
                </a:lnTo>
                <a:lnTo>
                  <a:pt x="794000" y="3657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Fira Sans Light" panose="020B0403050000020004" pitchFamily="34" charset="0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73EE52AD-385E-994F-9AA1-CA21DDE8C4E5}"/>
              </a:ext>
            </a:extLst>
          </p:cNvPr>
          <p:cNvSpPr/>
          <p:nvPr/>
        </p:nvSpPr>
        <p:spPr>
          <a:xfrm rot="1947355">
            <a:off x="9073224" y="1562429"/>
            <a:ext cx="1793415" cy="1793415"/>
          </a:xfrm>
          <a:prstGeom prst="arc">
            <a:avLst>
              <a:gd name="adj1" fmla="val 16200000"/>
              <a:gd name="adj2" fmla="val 1456189"/>
            </a:avLst>
          </a:prstGeom>
          <a:ln w="127000" cap="sq">
            <a:solidFill>
              <a:schemeClr val="tx1">
                <a:lumMod val="95000"/>
                <a:lumOff val="5000"/>
              </a:schemeClr>
            </a:solidFill>
            <a:prstDash val="sysDot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dirty="0">
              <a:latin typeface="Fira Sans Light" panose="020B0403050000020004" pitchFamily="34" charset="0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9A4ECD18-AA99-4E4E-91CD-4639B3E48B15}"/>
              </a:ext>
            </a:extLst>
          </p:cNvPr>
          <p:cNvSpPr/>
          <p:nvPr/>
        </p:nvSpPr>
        <p:spPr>
          <a:xfrm rot="12517612">
            <a:off x="1499263" y="3257401"/>
            <a:ext cx="1793415" cy="1793415"/>
          </a:xfrm>
          <a:prstGeom prst="arc">
            <a:avLst>
              <a:gd name="adj1" fmla="val 16200000"/>
              <a:gd name="adj2" fmla="val 1456189"/>
            </a:avLst>
          </a:prstGeom>
          <a:ln w="127000" cap="sq">
            <a:solidFill>
              <a:schemeClr val="tx1">
                <a:lumMod val="95000"/>
                <a:lumOff val="5000"/>
              </a:schemeClr>
            </a:solidFill>
            <a:prstDash val="sysDot"/>
            <a:miter lim="800000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dirty="0">
              <a:latin typeface="Fira Sans Light" panose="020B0403050000020004" pitchFamily="34" charset="0"/>
            </a:endParaRPr>
          </a:p>
        </p:txBody>
      </p:sp>
      <p:sp>
        <p:nvSpPr>
          <p:cNvPr id="56" name="Triangle 55">
            <a:extLst>
              <a:ext uri="{FF2B5EF4-FFF2-40B4-BE49-F238E27FC236}">
                <a16:creationId xmlns:a16="http://schemas.microsoft.com/office/drawing/2014/main" id="{5F27B6FA-CA1E-DF45-AE5C-A5D1425F464B}"/>
              </a:ext>
            </a:extLst>
          </p:cNvPr>
          <p:cNvSpPr/>
          <p:nvPr/>
        </p:nvSpPr>
        <p:spPr>
          <a:xfrm rot="5400000">
            <a:off x="7012484" y="2398140"/>
            <a:ext cx="299803" cy="18944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Fira Sans Light" panose="020B0403050000020004" pitchFamily="34" charset="0"/>
            </a:endParaRPr>
          </a:p>
        </p:txBody>
      </p:sp>
      <p:sp>
        <p:nvSpPr>
          <p:cNvPr id="57" name="Triangle 56">
            <a:extLst>
              <a:ext uri="{FF2B5EF4-FFF2-40B4-BE49-F238E27FC236}">
                <a16:creationId xmlns:a16="http://schemas.microsoft.com/office/drawing/2014/main" id="{807492B8-2A36-6244-A8EC-3CB768874027}"/>
              </a:ext>
            </a:extLst>
          </p:cNvPr>
          <p:cNvSpPr/>
          <p:nvPr/>
        </p:nvSpPr>
        <p:spPr>
          <a:xfrm rot="16200000">
            <a:off x="5328400" y="3981709"/>
            <a:ext cx="299803" cy="18944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Fira Sans Light" panose="020B0403050000020004" pitchFamily="34" charset="0"/>
            </a:endParaRPr>
          </a:p>
        </p:txBody>
      </p:sp>
      <p:sp>
        <p:nvSpPr>
          <p:cNvPr id="58" name="Triangle 57">
            <a:extLst>
              <a:ext uri="{FF2B5EF4-FFF2-40B4-BE49-F238E27FC236}">
                <a16:creationId xmlns:a16="http://schemas.microsoft.com/office/drawing/2014/main" id="{50E8717E-060A-1148-A5A1-EA7B90AA72B2}"/>
              </a:ext>
            </a:extLst>
          </p:cNvPr>
          <p:cNvSpPr/>
          <p:nvPr/>
        </p:nvSpPr>
        <p:spPr>
          <a:xfrm rot="5400000">
            <a:off x="4290416" y="5723136"/>
            <a:ext cx="299803" cy="18944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Fira Sans Light" panose="020B04030500000200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B20479A-96C2-744B-9EA2-44F3BA768622}"/>
              </a:ext>
            </a:extLst>
          </p:cNvPr>
          <p:cNvGrpSpPr/>
          <p:nvPr/>
        </p:nvGrpSpPr>
        <p:grpSpPr>
          <a:xfrm>
            <a:off x="1822788" y="1187536"/>
            <a:ext cx="926114" cy="926114"/>
            <a:chOff x="3642400" y="2375071"/>
            <a:chExt cx="1852228" cy="1852228"/>
          </a:xfrm>
          <a:solidFill>
            <a:srgbClr val="DE2739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FEC4B87-DD6A-E04E-A6F9-1ADFCB0D733B}"/>
                </a:ext>
              </a:extLst>
            </p:cNvPr>
            <p:cNvSpPr/>
            <p:nvPr/>
          </p:nvSpPr>
          <p:spPr>
            <a:xfrm>
              <a:off x="3642400" y="2375071"/>
              <a:ext cx="1852228" cy="18522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Fira Sans Light" panose="020B04030500000200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127E7F9-A1FC-664E-A4FC-1A5C0950366B}"/>
                </a:ext>
              </a:extLst>
            </p:cNvPr>
            <p:cNvSpPr/>
            <p:nvPr/>
          </p:nvSpPr>
          <p:spPr>
            <a:xfrm>
              <a:off x="3754346" y="2490194"/>
              <a:ext cx="1615953" cy="16159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Fira Sans Light" panose="020B04030500000200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851DED7-04BB-9A41-94A6-2F7AC41F6424}"/>
              </a:ext>
            </a:extLst>
          </p:cNvPr>
          <p:cNvGrpSpPr/>
          <p:nvPr/>
        </p:nvGrpSpPr>
        <p:grpSpPr>
          <a:xfrm>
            <a:off x="5075793" y="1187536"/>
            <a:ext cx="926114" cy="926114"/>
            <a:chOff x="10148410" y="2375071"/>
            <a:chExt cx="1852228" cy="1852228"/>
          </a:xfrm>
          <a:solidFill>
            <a:srgbClr val="DCA63A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1EFAF0-9689-DC42-B5A9-877C9E96FA56}"/>
                </a:ext>
              </a:extLst>
            </p:cNvPr>
            <p:cNvSpPr/>
            <p:nvPr/>
          </p:nvSpPr>
          <p:spPr>
            <a:xfrm>
              <a:off x="10148410" y="2375071"/>
              <a:ext cx="1852228" cy="18522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Fira Sans Light" panose="020B04030500000200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961B607-9742-134B-B3E1-8591DF40FFAF}"/>
                </a:ext>
              </a:extLst>
            </p:cNvPr>
            <p:cNvSpPr/>
            <p:nvPr/>
          </p:nvSpPr>
          <p:spPr>
            <a:xfrm>
              <a:off x="10266547" y="2490194"/>
              <a:ext cx="1615953" cy="16159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Fira Sans Light" panose="020B04030500000200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475240F-5451-094E-BE78-FFF5DE38EFE8}"/>
              </a:ext>
            </a:extLst>
          </p:cNvPr>
          <p:cNvGrpSpPr/>
          <p:nvPr/>
        </p:nvGrpSpPr>
        <p:grpSpPr>
          <a:xfrm>
            <a:off x="8328798" y="1187536"/>
            <a:ext cx="926114" cy="926114"/>
            <a:chOff x="16654420" y="2375071"/>
            <a:chExt cx="1852228" cy="1852228"/>
          </a:xfrm>
          <a:solidFill>
            <a:srgbClr val="4C9E38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E72F29B-B678-3B42-BB9A-8E88D1B1F264}"/>
                </a:ext>
              </a:extLst>
            </p:cNvPr>
            <p:cNvSpPr/>
            <p:nvPr/>
          </p:nvSpPr>
          <p:spPr>
            <a:xfrm>
              <a:off x="16654420" y="2375071"/>
              <a:ext cx="1852228" cy="18522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Fira Sans Light" panose="020B04030500000200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3BE7840-4A49-0E4A-8A17-966F04C27F9F}"/>
                </a:ext>
              </a:extLst>
            </p:cNvPr>
            <p:cNvSpPr/>
            <p:nvPr/>
          </p:nvSpPr>
          <p:spPr>
            <a:xfrm>
              <a:off x="16772557" y="2490194"/>
              <a:ext cx="1615953" cy="16159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Fira Sans Light" panose="020B0403050000020004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8CB3EB6-19A4-D049-B166-652703E0E376}"/>
              </a:ext>
            </a:extLst>
          </p:cNvPr>
          <p:cNvGrpSpPr/>
          <p:nvPr/>
        </p:nvGrpSpPr>
        <p:grpSpPr>
          <a:xfrm>
            <a:off x="6677300" y="2800182"/>
            <a:ext cx="926114" cy="926114"/>
            <a:chOff x="13351424" y="5600363"/>
            <a:chExt cx="1852228" cy="1852228"/>
          </a:xfrm>
          <a:solidFill>
            <a:srgbClr val="C51A2D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44EFB9B-62B6-EF4F-BC82-9D76E30C2D2F}"/>
                </a:ext>
              </a:extLst>
            </p:cNvPr>
            <p:cNvSpPr/>
            <p:nvPr/>
          </p:nvSpPr>
          <p:spPr>
            <a:xfrm>
              <a:off x="13351424" y="5600363"/>
              <a:ext cx="1852228" cy="18522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Fira Sans Light" panose="020B04030500000200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C6615A7-A4A2-D34E-A1E7-CAAC419DD80A}"/>
                </a:ext>
              </a:extLst>
            </p:cNvPr>
            <p:cNvSpPr/>
            <p:nvPr/>
          </p:nvSpPr>
          <p:spPr>
            <a:xfrm>
              <a:off x="13469561" y="5726667"/>
              <a:ext cx="1615953" cy="16159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Fira Sans Light" panose="020B04030500000200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0E31F01-2E50-9C49-AB9E-F6BAFBE28BFB}"/>
              </a:ext>
            </a:extLst>
          </p:cNvPr>
          <p:cNvGrpSpPr/>
          <p:nvPr/>
        </p:nvGrpSpPr>
        <p:grpSpPr>
          <a:xfrm>
            <a:off x="3363700" y="2800182"/>
            <a:ext cx="926114" cy="926114"/>
            <a:chOff x="6724225" y="5600363"/>
            <a:chExt cx="1852228" cy="1852228"/>
          </a:xfrm>
          <a:solidFill>
            <a:srgbClr val="FF3A20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F9AB09-D23F-9C44-B434-DCF55F13D3E2}"/>
                </a:ext>
              </a:extLst>
            </p:cNvPr>
            <p:cNvSpPr/>
            <p:nvPr/>
          </p:nvSpPr>
          <p:spPr>
            <a:xfrm>
              <a:off x="6724225" y="5600363"/>
              <a:ext cx="1852228" cy="18522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Fira Sans Light" panose="020B04030500000200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AE52580-1182-2B4D-AC4D-118F5EBA7D51}"/>
                </a:ext>
              </a:extLst>
            </p:cNvPr>
            <p:cNvSpPr/>
            <p:nvPr/>
          </p:nvSpPr>
          <p:spPr>
            <a:xfrm>
              <a:off x="6830389" y="5726667"/>
              <a:ext cx="1615953" cy="16159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Fira Sans Light" panose="020B04030500000200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34E5431-656B-C94D-8F99-95FE67621510}"/>
              </a:ext>
            </a:extLst>
          </p:cNvPr>
          <p:cNvGrpSpPr/>
          <p:nvPr/>
        </p:nvGrpSpPr>
        <p:grpSpPr>
          <a:xfrm>
            <a:off x="2341838" y="4464136"/>
            <a:ext cx="926114" cy="926114"/>
            <a:chOff x="4680501" y="8928271"/>
            <a:chExt cx="1852228" cy="1852228"/>
          </a:xfrm>
          <a:solidFill>
            <a:srgbClr val="24BCE1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A4FD17-4F82-EF4E-AA71-2489216066A3}"/>
                </a:ext>
              </a:extLst>
            </p:cNvPr>
            <p:cNvSpPr/>
            <p:nvPr/>
          </p:nvSpPr>
          <p:spPr>
            <a:xfrm>
              <a:off x="4680501" y="8928271"/>
              <a:ext cx="1852228" cy="18522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Fira Sans Light" panose="020B0403050000020004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EDB5F9F-302D-024B-A955-38EEC27EFF48}"/>
                </a:ext>
              </a:extLst>
            </p:cNvPr>
            <p:cNvSpPr/>
            <p:nvPr/>
          </p:nvSpPr>
          <p:spPr>
            <a:xfrm>
              <a:off x="4807691" y="9046408"/>
              <a:ext cx="1615953" cy="16159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Fira Sans Light" panose="020B04030500000200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6BE6F44-2FEB-034F-AC78-6373F7BEC0DE}"/>
              </a:ext>
            </a:extLst>
          </p:cNvPr>
          <p:cNvGrpSpPr/>
          <p:nvPr/>
        </p:nvGrpSpPr>
        <p:grpSpPr>
          <a:xfrm>
            <a:off x="5594843" y="4464136"/>
            <a:ext cx="926114" cy="926114"/>
            <a:chOff x="11186511" y="8928271"/>
            <a:chExt cx="1852228" cy="1852228"/>
          </a:xfrm>
          <a:solidFill>
            <a:srgbClr val="FBC30A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1597221-9D1D-B245-A7D9-642BB5279F8B}"/>
                </a:ext>
              </a:extLst>
            </p:cNvPr>
            <p:cNvSpPr/>
            <p:nvPr/>
          </p:nvSpPr>
          <p:spPr>
            <a:xfrm>
              <a:off x="11186511" y="8928271"/>
              <a:ext cx="1852228" cy="18522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Fira Sans Light" panose="020B04030500000200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9505EE0-5A65-EE49-AFD0-AE4C7749679B}"/>
                </a:ext>
              </a:extLst>
            </p:cNvPr>
            <p:cNvSpPr/>
            <p:nvPr/>
          </p:nvSpPr>
          <p:spPr>
            <a:xfrm>
              <a:off x="11364681" y="9064413"/>
              <a:ext cx="1615954" cy="16159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Fira Sans Light" panose="020B04030500000200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DDA565E-83AD-A840-B289-EE84713B296B}"/>
              </a:ext>
            </a:extLst>
          </p:cNvPr>
          <p:cNvGrpSpPr/>
          <p:nvPr/>
        </p:nvGrpSpPr>
        <p:grpSpPr>
          <a:xfrm>
            <a:off x="8835148" y="4464136"/>
            <a:ext cx="926114" cy="926114"/>
            <a:chOff x="17667121" y="8928271"/>
            <a:chExt cx="1852228" cy="1852228"/>
          </a:xfrm>
          <a:solidFill>
            <a:srgbClr val="A21A42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81C6296-10BB-3D4A-88BC-62B2DF4B87A2}"/>
                </a:ext>
              </a:extLst>
            </p:cNvPr>
            <p:cNvSpPr/>
            <p:nvPr/>
          </p:nvSpPr>
          <p:spPr>
            <a:xfrm>
              <a:off x="17667121" y="8928271"/>
              <a:ext cx="1852228" cy="18522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Fira Sans Light" panose="020B04030500000200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92F9EAB-FC13-1145-9842-C8885C2CD860}"/>
                </a:ext>
              </a:extLst>
            </p:cNvPr>
            <p:cNvSpPr/>
            <p:nvPr/>
          </p:nvSpPr>
          <p:spPr>
            <a:xfrm>
              <a:off x="17780563" y="9046408"/>
              <a:ext cx="1615953" cy="16159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Fira Sans Light" panose="020B0403050000020004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2801A5B-9137-014C-A37E-5F9D70B8B334}"/>
              </a:ext>
            </a:extLst>
          </p:cNvPr>
          <p:cNvSpPr txBox="1"/>
          <p:nvPr/>
        </p:nvSpPr>
        <p:spPr>
          <a:xfrm>
            <a:off x="9144865" y="4780102"/>
            <a:ext cx="320921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617661-67A0-C744-84BB-0A7FAECB03CA}"/>
              </a:ext>
            </a:extLst>
          </p:cNvPr>
          <p:cNvSpPr txBox="1"/>
          <p:nvPr/>
        </p:nvSpPr>
        <p:spPr>
          <a:xfrm>
            <a:off x="1994850" y="1491712"/>
            <a:ext cx="575799" cy="323165"/>
          </a:xfrm>
          <a:prstGeom prst="rect">
            <a:avLst/>
          </a:prstGeom>
          <a:solidFill>
            <a:srgbClr val="DE2739"/>
          </a:solidFill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1972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7442E5-A229-294C-B6B8-DE03F2B3D246}"/>
              </a:ext>
            </a:extLst>
          </p:cNvPr>
          <p:cNvSpPr txBox="1"/>
          <p:nvPr/>
        </p:nvSpPr>
        <p:spPr>
          <a:xfrm>
            <a:off x="4371346" y="2275255"/>
            <a:ext cx="2278188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Our Common Future</a:t>
            </a:r>
            <a:endParaRPr lang="he-IL" sz="1500" b="1" dirty="0">
              <a:solidFill>
                <a:schemeClr val="tx2"/>
              </a:solidFill>
              <a:latin typeface="Fira Sans" panose="020B0503050000020004" pitchFamily="34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he-IL" sz="1500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תכנית, עם יעדים לשנת 2000</a:t>
            </a:r>
            <a:endParaRPr lang="en-US" sz="1500" dirty="0">
              <a:solidFill>
                <a:schemeClr val="tx2"/>
              </a:solidFill>
              <a:latin typeface="Fira Sans" panose="020B05030500000200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035154-A1E2-0B4F-A64C-65F52CCE581C}"/>
              </a:ext>
            </a:extLst>
          </p:cNvPr>
          <p:cNvSpPr txBox="1"/>
          <p:nvPr/>
        </p:nvSpPr>
        <p:spPr>
          <a:xfrm>
            <a:off x="7706474" y="2102311"/>
            <a:ext cx="2257348" cy="7848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Agenda 21 (</a:t>
            </a:r>
            <a:r>
              <a:rPr lang="en-US" sz="1500" b="1" dirty="0" err="1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rio</a:t>
            </a:r>
            <a:r>
              <a:rPr lang="en-US" sz="1500" b="1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)</a:t>
            </a:r>
            <a:endParaRPr lang="he-IL" sz="1500" b="1" dirty="0">
              <a:solidFill>
                <a:schemeClr val="tx2"/>
              </a:solidFill>
              <a:latin typeface="Fira Sans" panose="020B0503050000020004" pitchFamily="34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he-IL" sz="1500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קריאה למדינות להכין </a:t>
            </a:r>
            <a:r>
              <a:rPr lang="he-IL" sz="1500" dirty="0" err="1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תכניות</a:t>
            </a:r>
            <a:r>
              <a:rPr lang="he-IL" sz="1500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, </a:t>
            </a:r>
          </a:p>
          <a:p>
            <a:pPr algn="ctr"/>
            <a:r>
              <a:rPr lang="he-IL" sz="1500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בראיה אינטגרטיבית ומשותפת</a:t>
            </a:r>
            <a:endParaRPr lang="en-US" sz="1500" dirty="0">
              <a:solidFill>
                <a:schemeClr val="tx2"/>
              </a:solidFill>
              <a:latin typeface="Fira Sans" panose="020B05030500000200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6C8CED-1811-B442-A596-95C06633D9D4}"/>
              </a:ext>
            </a:extLst>
          </p:cNvPr>
          <p:cNvSpPr txBox="1"/>
          <p:nvPr/>
        </p:nvSpPr>
        <p:spPr>
          <a:xfrm>
            <a:off x="5962162" y="3824190"/>
            <a:ext cx="2398797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The Millennium Declaration</a:t>
            </a:r>
            <a:endParaRPr lang="he-IL" sz="1500" b="1" dirty="0">
              <a:solidFill>
                <a:schemeClr val="tx2"/>
              </a:solidFill>
              <a:latin typeface="Fira Sans" panose="020B0503050000020004" pitchFamily="34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he-IL" sz="1500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8 יעדים חברתיים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7B8E45-B9A1-9F4E-8D10-5E14E07E21F0}"/>
              </a:ext>
            </a:extLst>
          </p:cNvPr>
          <p:cNvSpPr txBox="1"/>
          <p:nvPr/>
        </p:nvSpPr>
        <p:spPr>
          <a:xfrm>
            <a:off x="2438019" y="3654069"/>
            <a:ext cx="2765501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he-IL" sz="1500" b="1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יוהנסבורג</a:t>
            </a:r>
          </a:p>
          <a:p>
            <a:pPr algn="ctr"/>
            <a:r>
              <a:rPr lang="he-IL" sz="1500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10 שנים אחרי ריו, </a:t>
            </a:r>
          </a:p>
          <a:p>
            <a:pPr algn="ctr"/>
            <a:r>
              <a:rPr lang="he-IL" sz="1500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ראשי מדינות מקבלים החלטות שיפור </a:t>
            </a:r>
          </a:p>
          <a:p>
            <a:pPr algn="ctr"/>
            <a:r>
              <a:rPr lang="he-IL" sz="1500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לאנושות ושימור טבע</a:t>
            </a:r>
            <a:endParaRPr lang="en-US" sz="1500" dirty="0">
              <a:solidFill>
                <a:schemeClr val="tx2"/>
              </a:solidFill>
              <a:latin typeface="Fira Sans" panose="020B05030500000200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8171DC7-626A-4340-AAEA-17FDEC2A599D}"/>
              </a:ext>
            </a:extLst>
          </p:cNvPr>
          <p:cNvSpPr txBox="1"/>
          <p:nvPr/>
        </p:nvSpPr>
        <p:spPr>
          <a:xfrm>
            <a:off x="1443271" y="5380799"/>
            <a:ext cx="2678938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he-IL" sz="1500" b="1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ריו דה </a:t>
            </a:r>
            <a:r>
              <a:rPr lang="he-IL" sz="1500" b="1" dirty="0" err="1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ז'ניירו</a:t>
            </a:r>
            <a:endParaRPr lang="he-IL" sz="1500" b="1" dirty="0">
              <a:solidFill>
                <a:schemeClr val="tx2"/>
              </a:solidFill>
              <a:latin typeface="Fira Sans" panose="020B0503050000020004" pitchFamily="34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he-IL" sz="1500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מסמך מסודר ומוסכם הכולל </a:t>
            </a:r>
          </a:p>
          <a:p>
            <a:pPr algn="ctr"/>
            <a:r>
              <a:rPr lang="he-IL" sz="1500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אמצעים יישומיים להטמעה</a:t>
            </a:r>
          </a:p>
          <a:p>
            <a:pPr algn="ctr"/>
            <a:r>
              <a:rPr lang="he-IL" sz="1500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הוחלט להכין יעדים ברורים ומפורטים</a:t>
            </a:r>
            <a:endParaRPr lang="en-US" sz="1500" dirty="0">
              <a:solidFill>
                <a:schemeClr val="tx2"/>
              </a:solidFill>
              <a:latin typeface="Fira Sans" panose="020B05030500000200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8D9AEA-1878-9C4E-913A-56EEE1CBD209}"/>
              </a:ext>
            </a:extLst>
          </p:cNvPr>
          <p:cNvSpPr txBox="1"/>
          <p:nvPr/>
        </p:nvSpPr>
        <p:spPr>
          <a:xfrm>
            <a:off x="4593274" y="5422265"/>
            <a:ext cx="2965876" cy="7848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he-IL" sz="1500" b="1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הסכם פריז</a:t>
            </a:r>
          </a:p>
          <a:p>
            <a:pPr algn="ctr"/>
            <a:r>
              <a:rPr lang="he-IL" sz="1500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הכולל בתוכו גם את היעדים המפורטים, </a:t>
            </a:r>
          </a:p>
          <a:p>
            <a:pPr algn="ctr"/>
            <a:r>
              <a:rPr lang="he-IL" sz="1500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עם יעדים כמותיים ל 2030</a:t>
            </a:r>
            <a:endParaRPr lang="en-US" sz="1500" dirty="0">
              <a:solidFill>
                <a:schemeClr val="tx2"/>
              </a:solidFill>
              <a:latin typeface="Fira Sans" panose="020B05030500000200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61" name="TextBox 37">
            <a:extLst>
              <a:ext uri="{FF2B5EF4-FFF2-40B4-BE49-F238E27FC236}">
                <a16:creationId xmlns:a16="http://schemas.microsoft.com/office/drawing/2014/main" id="{5633E78E-F2F1-47BC-95F1-73B21286CF53}"/>
              </a:ext>
            </a:extLst>
          </p:cNvPr>
          <p:cNvSpPr txBox="1"/>
          <p:nvPr/>
        </p:nvSpPr>
        <p:spPr>
          <a:xfrm>
            <a:off x="622645" y="2048970"/>
            <a:ext cx="3318474" cy="7848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UNEP</a:t>
            </a:r>
            <a:endParaRPr lang="he-IL" sz="1500" b="1" dirty="0">
              <a:solidFill>
                <a:schemeClr val="tx2"/>
              </a:solidFill>
              <a:latin typeface="Fira Sans" panose="020B0503050000020004" pitchFamily="34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500" b="1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United Nations Environmental Program</a:t>
            </a:r>
            <a:endParaRPr lang="he-IL" sz="1500" b="1" dirty="0">
              <a:solidFill>
                <a:schemeClr val="tx2"/>
              </a:solidFill>
              <a:latin typeface="Fira Sans" panose="020B0503050000020004" pitchFamily="34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he-IL" sz="1500" dirty="0">
                <a:solidFill>
                  <a:schemeClr val="tx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בעקבות ועידת האקלים בשטוקהולם</a:t>
            </a:r>
            <a:endParaRPr lang="en-US" sz="1500" dirty="0">
              <a:solidFill>
                <a:schemeClr val="tx2"/>
              </a:solidFill>
              <a:latin typeface="Fira Sans" panose="020B05030500000200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77" name="TextBox 45">
            <a:extLst>
              <a:ext uri="{FF2B5EF4-FFF2-40B4-BE49-F238E27FC236}">
                <a16:creationId xmlns:a16="http://schemas.microsoft.com/office/drawing/2014/main" id="{B3765354-A529-47E9-9B48-E566124646F7}"/>
              </a:ext>
            </a:extLst>
          </p:cNvPr>
          <p:cNvSpPr txBox="1"/>
          <p:nvPr/>
        </p:nvSpPr>
        <p:spPr>
          <a:xfrm>
            <a:off x="5256398" y="1513193"/>
            <a:ext cx="575799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1987</a:t>
            </a:r>
          </a:p>
        </p:txBody>
      </p:sp>
      <p:sp>
        <p:nvSpPr>
          <p:cNvPr id="78" name="TextBox 45">
            <a:extLst>
              <a:ext uri="{FF2B5EF4-FFF2-40B4-BE49-F238E27FC236}">
                <a16:creationId xmlns:a16="http://schemas.microsoft.com/office/drawing/2014/main" id="{6FB8BC9E-DAAA-4D5F-BEE9-4F3EC87AE8F8}"/>
              </a:ext>
            </a:extLst>
          </p:cNvPr>
          <p:cNvSpPr txBox="1"/>
          <p:nvPr/>
        </p:nvSpPr>
        <p:spPr>
          <a:xfrm>
            <a:off x="8498358" y="1513193"/>
            <a:ext cx="575799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1992</a:t>
            </a:r>
          </a:p>
        </p:txBody>
      </p:sp>
      <p:sp>
        <p:nvSpPr>
          <p:cNvPr id="79" name="TextBox 45">
            <a:extLst>
              <a:ext uri="{FF2B5EF4-FFF2-40B4-BE49-F238E27FC236}">
                <a16:creationId xmlns:a16="http://schemas.microsoft.com/office/drawing/2014/main" id="{C6B549BA-4408-42B0-AF34-491901464ADE}"/>
              </a:ext>
            </a:extLst>
          </p:cNvPr>
          <p:cNvSpPr txBox="1"/>
          <p:nvPr/>
        </p:nvSpPr>
        <p:spPr>
          <a:xfrm>
            <a:off x="6836911" y="2997810"/>
            <a:ext cx="596638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MDG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2000</a:t>
            </a:r>
          </a:p>
        </p:txBody>
      </p:sp>
      <p:sp>
        <p:nvSpPr>
          <p:cNvPr id="80" name="TextBox 45">
            <a:extLst>
              <a:ext uri="{FF2B5EF4-FFF2-40B4-BE49-F238E27FC236}">
                <a16:creationId xmlns:a16="http://schemas.microsoft.com/office/drawing/2014/main" id="{73370E47-1797-4A20-B30F-52AF895F5C89}"/>
              </a:ext>
            </a:extLst>
          </p:cNvPr>
          <p:cNvSpPr txBox="1"/>
          <p:nvPr/>
        </p:nvSpPr>
        <p:spPr>
          <a:xfrm>
            <a:off x="3546410" y="3102132"/>
            <a:ext cx="575799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2002</a:t>
            </a:r>
          </a:p>
        </p:txBody>
      </p:sp>
      <p:sp>
        <p:nvSpPr>
          <p:cNvPr id="81" name="TextBox 45">
            <a:extLst>
              <a:ext uri="{FF2B5EF4-FFF2-40B4-BE49-F238E27FC236}">
                <a16:creationId xmlns:a16="http://schemas.microsoft.com/office/drawing/2014/main" id="{C0CED4AF-65BE-460B-A282-5042E985230F}"/>
              </a:ext>
            </a:extLst>
          </p:cNvPr>
          <p:cNvSpPr txBox="1"/>
          <p:nvPr/>
        </p:nvSpPr>
        <p:spPr>
          <a:xfrm>
            <a:off x="2528847" y="4664686"/>
            <a:ext cx="575799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SDG</a:t>
            </a:r>
            <a:endParaRPr lang="he-IL" sz="1500" b="1" dirty="0">
              <a:solidFill>
                <a:schemeClr val="bg1"/>
              </a:solidFill>
              <a:latin typeface="Fira Sans" panose="020B0503050000020004" pitchFamily="34" charset="0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2012</a:t>
            </a:r>
          </a:p>
        </p:txBody>
      </p:sp>
      <p:sp>
        <p:nvSpPr>
          <p:cNvPr id="82" name="TextBox 45">
            <a:extLst>
              <a:ext uri="{FF2B5EF4-FFF2-40B4-BE49-F238E27FC236}">
                <a16:creationId xmlns:a16="http://schemas.microsoft.com/office/drawing/2014/main" id="{1C7BCB3B-31D7-4A27-93E6-A053674DDC52}"/>
              </a:ext>
            </a:extLst>
          </p:cNvPr>
          <p:cNvSpPr txBox="1"/>
          <p:nvPr/>
        </p:nvSpPr>
        <p:spPr>
          <a:xfrm>
            <a:off x="5770001" y="4779683"/>
            <a:ext cx="575799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7181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200A45-6496-3446-BDCE-71BA14E21DDC}"/>
              </a:ext>
            </a:extLst>
          </p:cNvPr>
          <p:cNvSpPr txBox="1"/>
          <p:nvPr/>
        </p:nvSpPr>
        <p:spPr>
          <a:xfrm>
            <a:off x="2625515" y="392262"/>
            <a:ext cx="633507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bg1">
                    <a:alpha val="3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6CDD3-8AA1-CA4D-9A6F-A39E062A193C}"/>
              </a:ext>
            </a:extLst>
          </p:cNvPr>
          <p:cNvSpPr txBox="1"/>
          <p:nvPr/>
        </p:nvSpPr>
        <p:spPr>
          <a:xfrm>
            <a:off x="2683223" y="692344"/>
            <a:ext cx="575799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3B7202-E75C-8148-974F-76D4601D7FA7}"/>
              </a:ext>
            </a:extLst>
          </p:cNvPr>
          <p:cNvSpPr txBox="1"/>
          <p:nvPr/>
        </p:nvSpPr>
        <p:spPr>
          <a:xfrm>
            <a:off x="3095077" y="2032034"/>
            <a:ext cx="633507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bg1">
                    <a:alpha val="3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D1B974-2B1E-1246-9008-49076A71A887}"/>
              </a:ext>
            </a:extLst>
          </p:cNvPr>
          <p:cNvSpPr txBox="1"/>
          <p:nvPr/>
        </p:nvSpPr>
        <p:spPr>
          <a:xfrm>
            <a:off x="3152785" y="2332115"/>
            <a:ext cx="575799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7AF0FC-BE91-A44B-AACE-9F86481E9D34}"/>
              </a:ext>
            </a:extLst>
          </p:cNvPr>
          <p:cNvSpPr txBox="1"/>
          <p:nvPr/>
        </p:nvSpPr>
        <p:spPr>
          <a:xfrm>
            <a:off x="3525784" y="3671805"/>
            <a:ext cx="633507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bg1">
                    <a:alpha val="3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159945-5A02-8442-AD4D-8BD21C8DF255}"/>
              </a:ext>
            </a:extLst>
          </p:cNvPr>
          <p:cNvSpPr txBox="1"/>
          <p:nvPr/>
        </p:nvSpPr>
        <p:spPr>
          <a:xfrm>
            <a:off x="3583492" y="3971887"/>
            <a:ext cx="575799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3928C3-1899-CF4B-93E0-E4040A83C759}"/>
              </a:ext>
            </a:extLst>
          </p:cNvPr>
          <p:cNvSpPr txBox="1"/>
          <p:nvPr/>
        </p:nvSpPr>
        <p:spPr>
          <a:xfrm>
            <a:off x="3972404" y="5311577"/>
            <a:ext cx="633507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bg1">
                    <a:alpha val="3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22E7A9-730F-E242-A278-E1738C59C4D9}"/>
              </a:ext>
            </a:extLst>
          </p:cNvPr>
          <p:cNvSpPr txBox="1"/>
          <p:nvPr/>
        </p:nvSpPr>
        <p:spPr>
          <a:xfrm>
            <a:off x="4030112" y="5611658"/>
            <a:ext cx="575799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96C7510-8F78-48FF-A91C-83220F19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היעדים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DBC08F4-87FA-4862-BD43-70512162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הוגדרו 17 יעדים, ובתוכם פירוט של מטרות אליהם שואפות המדינות להגיע</a:t>
            </a:r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A94F02B3-B2E8-41CB-AED5-AAF207A3E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91" y="2032034"/>
            <a:ext cx="9106368" cy="3664138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622A963D-EE80-4F5D-8B22-5836E1A3F86D}"/>
              </a:ext>
            </a:extLst>
          </p:cNvPr>
          <p:cNvSpPr txBox="1"/>
          <p:nvPr/>
        </p:nvSpPr>
        <p:spPr>
          <a:xfrm>
            <a:off x="1395255" y="6040225"/>
            <a:ext cx="939455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תרגום היעדים לעברית – "מצפן הקיימות"</a:t>
            </a:r>
            <a:r>
              <a:rPr lang="en-US" dirty="0"/>
              <a:t> </a:t>
            </a:r>
            <a:r>
              <a:rPr lang="he-IL" dirty="0"/>
              <a:t>, ליעד אורתר, המכון לאחריות תאגידית </a:t>
            </a:r>
            <a:r>
              <a:rPr lang="en-US" dirty="0">
                <a:hlinkClick r:id="rId3"/>
              </a:rPr>
              <a:t>http://sgdcompass-il.org.il/</a:t>
            </a: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682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 wedding cake.jpg" descr="the wedding cake.jpg">
            <a:extLst>
              <a:ext uri="{FF2B5EF4-FFF2-40B4-BE49-F238E27FC236}">
                <a16:creationId xmlns:a16="http://schemas.microsoft.com/office/drawing/2014/main" id="{01BA41FF-ACC2-4F66-A1F9-912A841B1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57" y="1010389"/>
            <a:ext cx="8372498" cy="54584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653AB90-1F36-4A23-BF93-1AB30144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32" y="681427"/>
            <a:ext cx="10884509" cy="657923"/>
          </a:xfrm>
        </p:spPr>
        <p:txBody>
          <a:bodyPr>
            <a:normAutofit fontScale="90000"/>
          </a:bodyPr>
          <a:lstStyle/>
          <a:p>
            <a:r>
              <a:rPr lang="he-IL" dirty="0"/>
              <a:t>את היעדים ניתן לחלק לשלוש קבוצות-על </a:t>
            </a:r>
          </a:p>
        </p:txBody>
      </p:sp>
      <p:sp>
        <p:nvSpPr>
          <p:cNvPr id="3" name="בועת דיבור: מלבן עם פינות מעוגלות 2">
            <a:extLst>
              <a:ext uri="{FF2B5EF4-FFF2-40B4-BE49-F238E27FC236}">
                <a16:creationId xmlns:a16="http://schemas.microsoft.com/office/drawing/2014/main" id="{E945989D-FEDD-4D4B-900B-59A800272F18}"/>
              </a:ext>
            </a:extLst>
          </p:cNvPr>
          <p:cNvSpPr/>
          <p:nvPr/>
        </p:nvSpPr>
        <p:spPr>
          <a:xfrm>
            <a:off x="344129" y="3647767"/>
            <a:ext cx="1927123" cy="1130709"/>
          </a:xfrm>
          <a:prstGeom prst="wedgeRoundRectCallout">
            <a:avLst>
              <a:gd name="adj1" fmla="val 110800"/>
              <a:gd name="adj2" fmla="val 56753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/>
              <a:t>ביוספרה, אקולוגיה וסביבה</a:t>
            </a:r>
          </a:p>
        </p:txBody>
      </p:sp>
      <p:sp>
        <p:nvSpPr>
          <p:cNvPr id="5" name="בועת דיבור: מלבן עם פינות מעוגלות 4">
            <a:extLst>
              <a:ext uri="{FF2B5EF4-FFF2-40B4-BE49-F238E27FC236}">
                <a16:creationId xmlns:a16="http://schemas.microsoft.com/office/drawing/2014/main" id="{E4300AE4-4D71-4F0D-BD07-A7615F8CC138}"/>
              </a:ext>
            </a:extLst>
          </p:cNvPr>
          <p:cNvSpPr/>
          <p:nvPr/>
        </p:nvSpPr>
        <p:spPr>
          <a:xfrm>
            <a:off x="811162" y="2065856"/>
            <a:ext cx="1927123" cy="855406"/>
          </a:xfrm>
          <a:prstGeom prst="wedgeRoundRectCallout">
            <a:avLst>
              <a:gd name="adj1" fmla="val 133759"/>
              <a:gd name="adj2" fmla="val 79741"/>
              <a:gd name="adj3" fmla="val 16667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/>
              <a:t>חברה</a:t>
            </a:r>
          </a:p>
        </p:txBody>
      </p:sp>
      <p:sp>
        <p:nvSpPr>
          <p:cNvPr id="6" name="בועת דיבור: מלבן עם פינות מעוגלות 5">
            <a:extLst>
              <a:ext uri="{FF2B5EF4-FFF2-40B4-BE49-F238E27FC236}">
                <a16:creationId xmlns:a16="http://schemas.microsoft.com/office/drawing/2014/main" id="{BFA56633-E764-4C5F-9526-4BD829752364}"/>
              </a:ext>
            </a:extLst>
          </p:cNvPr>
          <p:cNvSpPr/>
          <p:nvPr/>
        </p:nvSpPr>
        <p:spPr>
          <a:xfrm>
            <a:off x="8267256" y="1339891"/>
            <a:ext cx="1927123" cy="855406"/>
          </a:xfrm>
          <a:prstGeom prst="wedgeRoundRectCallout">
            <a:avLst>
              <a:gd name="adj1" fmla="val -157567"/>
              <a:gd name="adj2" fmla="val 41810"/>
              <a:gd name="adj3" fmla="val 16667"/>
            </a:avLst>
          </a:prstGeom>
          <a:ln w="28575">
            <a:solidFill>
              <a:srgbClr val="DCA63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/>
              <a:t>כלכלה</a:t>
            </a:r>
          </a:p>
        </p:txBody>
      </p:sp>
    </p:spTree>
    <p:extLst>
      <p:ext uri="{BB962C8B-B14F-4D97-AF65-F5344CB8AC3E}">
        <p14:creationId xmlns:p14="http://schemas.microsoft.com/office/powerpoint/2010/main" val="83350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671BF32-A6C6-4E0C-B8ED-184D789F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F3E37F2-CEFE-4D7D-AFBA-810DA37F4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כל אחד מהיעדים הללו מספק לנו נקודות השקפה משמעותית על העולם שבו אנו חיים</a:t>
            </a:r>
          </a:p>
          <a:p>
            <a:r>
              <a:rPr lang="he-IL" dirty="0"/>
              <a:t>לכל מוצר או שירות יש השפעה כזו או אחרת על המדדים – לטובה או לרעה</a:t>
            </a:r>
          </a:p>
          <a:p>
            <a:r>
              <a:rPr lang="he-IL" dirty="0"/>
              <a:t>גם השפעה עקיפה היא מהותית, ולפעמים פועלת לשני כיוונים מנוגדים – למשל – תעשייה משגשגת – עלולה לגרום לזיהום אוויר או פגיעה בבעלי חיים, ויחד עם זאת – עשויה להגדיל את היצע מקומות התעסוקה, ולהפחית את העוני, למשל. </a:t>
            </a:r>
          </a:p>
          <a:p>
            <a:r>
              <a:rPr lang="he-IL" dirty="0"/>
              <a:t>כאשר אנו בוחנים מוצר או שירות </a:t>
            </a:r>
            <a:r>
              <a:rPr lang="he-IL" dirty="0" err="1"/>
              <a:t>מסויימים</a:t>
            </a:r>
            <a:r>
              <a:rPr lang="he-IL" dirty="0"/>
              <a:t>, אנו חייבים לקחת בחשבון את כלל ההשפעות, ולזהות את המוקדים הבעייתיים, בהם נרצה לטפל כדי לשפר את ההשפעה של המוצר על הסביבה/החברה</a:t>
            </a:r>
          </a:p>
        </p:txBody>
      </p:sp>
    </p:spTree>
    <p:extLst>
      <p:ext uri="{BB962C8B-B14F-4D97-AF65-F5344CB8AC3E}">
        <p14:creationId xmlns:p14="http://schemas.microsoft.com/office/powerpoint/2010/main" val="218527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FDC810-5E77-4DFA-BA12-43E82013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אז מה שונה הפעם?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7CFF4FA-E083-4229-8C90-D8D69F2F4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מה שלא נמדד – לא מנוהל</a:t>
            </a:r>
          </a:p>
          <a:p>
            <a:r>
              <a:rPr lang="he-IL" dirty="0"/>
              <a:t>היעדים כוללים מטרות מספריות לקראת שנת 2030</a:t>
            </a:r>
          </a:p>
          <a:p>
            <a:r>
              <a:rPr lang="he-IL" dirty="0"/>
              <a:t>המדדים המספריים מאפשרים מעקב אחר ההתקדמות</a:t>
            </a:r>
          </a:p>
        </p:txBody>
      </p:sp>
    </p:spTree>
    <p:extLst>
      <p:ext uri="{BB962C8B-B14F-4D97-AF65-F5344CB8AC3E}">
        <p14:creationId xmlns:p14="http://schemas.microsoft.com/office/powerpoint/2010/main" val="415603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67D7B0-8C9A-491E-BEB3-345EAE1E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4BDE1DA-7EA6-49C0-BA93-52196DF7A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3B9DBF-8E32-486B-AACE-3AFE5DD5B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865C4A-7538-4D8E-8C1E-FA95EB2C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6E8A174-5C82-4932-960B-5F352913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6247944-25FC-4696-A7CD-80E7B235E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45" y="-34162"/>
            <a:ext cx="10248181" cy="6892162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DA1A14AE-2458-48C7-A343-A622F730E83A}"/>
              </a:ext>
            </a:extLst>
          </p:cNvPr>
          <p:cNvSpPr/>
          <p:nvPr/>
        </p:nvSpPr>
        <p:spPr>
          <a:xfrm>
            <a:off x="7176161" y="1054026"/>
            <a:ext cx="4701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hlinkClick r:id="rId3"/>
              </a:rPr>
              <a:t>https://dashboards.sdgindex.org/profiles/israel</a:t>
            </a: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73280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קיימות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9F2936"/>
      </a:accent1>
      <a:accent2>
        <a:srgbClr val="002060"/>
      </a:accent2>
      <a:accent3>
        <a:srgbClr val="1B587C"/>
      </a:accent3>
      <a:accent4>
        <a:srgbClr val="0070C0"/>
      </a:accent4>
      <a:accent5>
        <a:srgbClr val="4E8542"/>
      </a:accent5>
      <a:accent6>
        <a:srgbClr val="FCAE3B"/>
      </a:accent6>
      <a:hlink>
        <a:srgbClr val="1B587C"/>
      </a:hlink>
      <a:folHlink>
        <a:srgbClr val="9F2936"/>
      </a:folHlink>
    </a:clrScheme>
    <a:fontScheme name="קורס אנרגיה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בוא לאנרגיה ואנרגיה חליפית (3320120) שיעור 1" id="{2F775239-A425-46B4-AF23-DEA2EDE227C1}" vid="{64CBE6CA-48CB-40E7-A45A-60C92D0B380B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left" visibility="0" width="525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EAAB7FD-0D46-4252-89BB-A8F41F86E797}">
  <we:reference id="wa104380121" version="2.0.0.0" store="he-IL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3300</TotalTime>
  <Words>536</Words>
  <Application>Microsoft Office PowerPoint</Application>
  <PresentationFormat>מסך רחב</PresentationFormat>
  <Paragraphs>85</Paragraphs>
  <Slides>16</Slides>
  <Notes>0</Notes>
  <HiddenSlides>2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Fira Sans</vt:lpstr>
      <vt:lpstr>Fira Sans Light</vt:lpstr>
      <vt:lpstr>League Spartan</vt:lpstr>
      <vt:lpstr>Poppins</vt:lpstr>
      <vt:lpstr>Roboto</vt:lpstr>
      <vt:lpstr>ערכת נושא Office</vt:lpstr>
      <vt:lpstr>יעדי הקיימות של האו"ם SDG- Sustainable Development Goals</vt:lpstr>
      <vt:lpstr>מה ההבדל בין סביבה לקיימות?</vt:lpstr>
      <vt:lpstr>מצגת של PowerPoint‏</vt:lpstr>
      <vt:lpstr>היעדים</vt:lpstr>
      <vt:lpstr>את היעדים ניתן לחלק לשלוש קבוצות-על </vt:lpstr>
      <vt:lpstr>מצגת של PowerPoint‏</vt:lpstr>
      <vt:lpstr>אז מה שונה הפעם?</vt:lpstr>
      <vt:lpstr>מצגת של PowerPoint‏</vt:lpstr>
      <vt:lpstr>מצגת של PowerPoint‏</vt:lpstr>
      <vt:lpstr>איפה היעדים הללו פוגשים רשויות מקומיות?</vt:lpstr>
      <vt:lpstr>11. ערים וקהילות מקיימות</vt:lpstr>
      <vt:lpstr>מצגת של PowerPoint‏</vt:lpstr>
      <vt:lpstr>מצגת של PowerPoint‏</vt:lpstr>
      <vt:lpstr>למה?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קיימות וניתוח מחזור חיים</dc:title>
  <dc:creator>Tal Goldrath</dc:creator>
  <cp:lastModifiedBy>talg</cp:lastModifiedBy>
  <cp:revision>74</cp:revision>
  <dcterms:created xsi:type="dcterms:W3CDTF">2020-02-23T08:25:20Z</dcterms:created>
  <dcterms:modified xsi:type="dcterms:W3CDTF">2021-08-04T09:04:36Z</dcterms:modified>
</cp:coreProperties>
</file>