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6" r:id="rId1"/>
    <p:sldMasterId id="2147484348" r:id="rId2"/>
    <p:sldMasterId id="2147484360" r:id="rId3"/>
    <p:sldMasterId id="2147484430" r:id="rId4"/>
    <p:sldMasterId id="2147484454" r:id="rId5"/>
    <p:sldMasterId id="2147484466" r:id="rId6"/>
    <p:sldMasterId id="2147484478" r:id="rId7"/>
    <p:sldMasterId id="2147484490" r:id="rId8"/>
    <p:sldMasterId id="2147484502" r:id="rId9"/>
    <p:sldMasterId id="2147484514" r:id="rId10"/>
    <p:sldMasterId id="2147484526" r:id="rId11"/>
    <p:sldMasterId id="2147484538" r:id="rId12"/>
    <p:sldMasterId id="2147484550" r:id="rId13"/>
    <p:sldMasterId id="2147484563" r:id="rId14"/>
    <p:sldMasterId id="2147484575" r:id="rId15"/>
  </p:sldMasterIdLst>
  <p:notesMasterIdLst>
    <p:notesMasterId r:id="rId77"/>
  </p:notesMasterIdLst>
  <p:sldIdLst>
    <p:sldId id="313" r:id="rId16"/>
    <p:sldId id="373" r:id="rId17"/>
    <p:sldId id="336" r:id="rId18"/>
    <p:sldId id="337" r:id="rId19"/>
    <p:sldId id="315" r:id="rId20"/>
    <p:sldId id="334" r:id="rId21"/>
    <p:sldId id="335" r:id="rId22"/>
    <p:sldId id="401" r:id="rId23"/>
    <p:sldId id="354" r:id="rId24"/>
    <p:sldId id="360" r:id="rId25"/>
    <p:sldId id="375" r:id="rId26"/>
    <p:sldId id="378" r:id="rId27"/>
    <p:sldId id="379" r:id="rId28"/>
    <p:sldId id="380" r:id="rId29"/>
    <p:sldId id="381" r:id="rId30"/>
    <p:sldId id="383" r:id="rId31"/>
    <p:sldId id="376" r:id="rId32"/>
    <p:sldId id="350" r:id="rId33"/>
    <p:sldId id="353" r:id="rId34"/>
    <p:sldId id="344" r:id="rId35"/>
    <p:sldId id="345" r:id="rId36"/>
    <p:sldId id="348" r:id="rId37"/>
    <p:sldId id="317" r:id="rId38"/>
    <p:sldId id="346" r:id="rId39"/>
    <p:sldId id="347" r:id="rId40"/>
    <p:sldId id="343" r:id="rId41"/>
    <p:sldId id="393" r:id="rId42"/>
    <p:sldId id="341" r:id="rId43"/>
    <p:sldId id="325" r:id="rId44"/>
    <p:sldId id="349" r:id="rId45"/>
    <p:sldId id="356" r:id="rId46"/>
    <p:sldId id="355" r:id="rId47"/>
    <p:sldId id="357" r:id="rId48"/>
    <p:sldId id="359" r:id="rId49"/>
    <p:sldId id="394" r:id="rId50"/>
    <p:sldId id="396" r:id="rId51"/>
    <p:sldId id="397" r:id="rId52"/>
    <p:sldId id="391" r:id="rId53"/>
    <p:sldId id="384" r:id="rId54"/>
    <p:sldId id="385" r:id="rId55"/>
    <p:sldId id="395" r:id="rId56"/>
    <p:sldId id="400" r:id="rId57"/>
    <p:sldId id="392" r:id="rId58"/>
    <p:sldId id="365" r:id="rId59"/>
    <p:sldId id="370" r:id="rId60"/>
    <p:sldId id="339" r:id="rId61"/>
    <p:sldId id="367" r:id="rId62"/>
    <p:sldId id="369" r:id="rId63"/>
    <p:sldId id="371" r:id="rId64"/>
    <p:sldId id="374" r:id="rId65"/>
    <p:sldId id="366" r:id="rId66"/>
    <p:sldId id="372" r:id="rId67"/>
    <p:sldId id="386" r:id="rId68"/>
    <p:sldId id="387" r:id="rId69"/>
    <p:sldId id="388" r:id="rId70"/>
    <p:sldId id="389" r:id="rId71"/>
    <p:sldId id="390" r:id="rId72"/>
    <p:sldId id="377" r:id="rId73"/>
    <p:sldId id="402" r:id="rId74"/>
    <p:sldId id="403" r:id="rId75"/>
    <p:sldId id="399" r:id="rId76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A6238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74528" autoAdjust="0"/>
  </p:normalViewPr>
  <p:slideViewPr>
    <p:cSldViewPr>
      <p:cViewPr varScale="1">
        <p:scale>
          <a:sx n="65" d="100"/>
          <a:sy n="65" d="100"/>
        </p:scale>
        <p:origin x="19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9157C9EB-80D6-4544-96F7-F2547D68926F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 smtClean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FE55E861-B397-4CD4-9185-272397136005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8134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he-IL" sz="1200" b="1" dirty="0" smtClean="0">
                <a:solidFill>
                  <a:srgbClr val="FF0000"/>
                </a:solidFill>
              </a:rPr>
              <a:t>משרד הפנים </a:t>
            </a:r>
            <a:r>
              <a:rPr lang="he-IL" sz="1200" b="1" dirty="0" err="1" smtClean="0">
                <a:solidFill>
                  <a:srgbClr val="FF0000"/>
                </a:solidFill>
              </a:rPr>
              <a:t>המינהל</a:t>
            </a:r>
            <a:r>
              <a:rPr lang="he-IL" sz="1200" b="1" dirty="0" smtClean="0">
                <a:solidFill>
                  <a:srgbClr val="FF0000"/>
                </a:solidFill>
              </a:rPr>
              <a:t> לשלטון מקומי </a:t>
            </a:r>
          </a:p>
          <a:p>
            <a:pPr algn="ctr" rtl="1" eaLnBrk="1" hangingPunct="1">
              <a:defRPr/>
            </a:pPr>
            <a:r>
              <a:rPr lang="he-IL" sz="1200" b="1" dirty="0" smtClean="0">
                <a:solidFill>
                  <a:srgbClr val="FF0000"/>
                </a:solidFill>
              </a:rPr>
              <a:t>האגף לאתרי רחצה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E861-B397-4CD4-9185-272397136005}" type="slidenum">
              <a:rPr lang="he-IL" altLang="he-IL" smtClean="0"/>
              <a:pPr>
                <a:defRPr/>
              </a:pPr>
              <a:t>2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997183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E861-B397-4CD4-9185-272397136005}" type="slidenum">
              <a:rPr lang="he-IL" altLang="he-IL" smtClean="0"/>
              <a:pPr>
                <a:defRPr/>
              </a:pPr>
              <a:t>38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654225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 i="1" dirty="0" smtClean="0"/>
          </a:p>
        </p:txBody>
      </p:sp>
      <p:sp>
        <p:nvSpPr>
          <p:cNvPr id="3482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37C5D4A-79D7-42AC-A8C3-0D61EAF7EBB7}" type="slidenum">
              <a:rPr lang="he-IL" altLang="he-IL">
                <a:solidFill>
                  <a:prstClr val="black"/>
                </a:solidFill>
              </a:rPr>
              <a:pPr eaLnBrk="1" hangingPunct="1"/>
              <a:t>40</a:t>
            </a:fld>
            <a:endParaRPr lang="he-IL" alt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E861-B397-4CD4-9185-272397136005}" type="slidenum">
              <a:rPr lang="he-IL" altLang="he-IL" smtClean="0"/>
              <a:pPr>
                <a:defRPr/>
              </a:pPr>
              <a:t>44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458416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dirty="0" smtClean="0"/>
          </a:p>
        </p:txBody>
      </p:sp>
      <p:sp>
        <p:nvSpPr>
          <p:cNvPr id="35844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D24DDBE-0051-48CA-9E4F-F9A9E6EA6AB5}" type="slidenum">
              <a:rPr lang="he-IL" altLang="he-IL">
                <a:solidFill>
                  <a:prstClr val="black"/>
                </a:solidFill>
              </a:rPr>
              <a:pPr eaLnBrk="1" hangingPunct="1"/>
              <a:t>54</a:t>
            </a:fld>
            <a:endParaRPr lang="he-IL" alt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smtClean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A120E2-FC1F-484B-B89C-807D61303101}" type="slidenum">
              <a:rPr lang="he-IL" altLang="he-IL">
                <a:solidFill>
                  <a:prstClr val="black"/>
                </a:solidFill>
              </a:rPr>
              <a:pPr eaLnBrk="1" hangingPunct="1"/>
              <a:t>55</a:t>
            </a:fld>
            <a:endParaRPr lang="he-IL" alt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smtClean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4B7D79A-B980-4C0C-B03E-C9C465FE6FED}" type="slidenum">
              <a:rPr lang="he-IL" altLang="he-IL">
                <a:solidFill>
                  <a:prstClr val="black"/>
                </a:solidFill>
              </a:rPr>
              <a:pPr eaLnBrk="1" hangingPunct="1"/>
              <a:t>56</a:t>
            </a:fld>
            <a:endParaRPr lang="he-IL" alt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dirty="0" smtClean="0"/>
          </a:p>
        </p:txBody>
      </p:sp>
      <p:sp>
        <p:nvSpPr>
          <p:cNvPr id="3891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B7D46BE-9D8A-44D8-9F7D-98494450E17A}" type="slidenum">
              <a:rPr lang="he-IL" altLang="he-IL">
                <a:solidFill>
                  <a:prstClr val="black"/>
                </a:solidFill>
              </a:rPr>
              <a:pPr eaLnBrk="1" hangingPunct="1"/>
              <a:t>57</a:t>
            </a:fld>
            <a:endParaRPr lang="he-IL" alt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 dirty="0" smtClean="0"/>
          </a:p>
        </p:txBody>
      </p:sp>
      <p:sp>
        <p:nvSpPr>
          <p:cNvPr id="3379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A76A12D-701C-47F9-8977-F26217B023C8}" type="slidenum">
              <a:rPr lang="he-IL" altLang="he-IL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4</a:t>
            </a:fld>
            <a:endParaRPr lang="he-IL" altLang="he-I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0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 dirty="0" smtClean="0"/>
          </a:p>
        </p:txBody>
      </p:sp>
      <p:sp>
        <p:nvSpPr>
          <p:cNvPr id="35844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9CCF39-49D3-4D72-8A57-3E35B8398255}" type="slidenum">
              <a:rPr lang="he-IL" altLang="he-IL" smtClean="0"/>
              <a:pPr/>
              <a:t>5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369852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בחופים מוכרזים</a:t>
            </a:r>
            <a:r>
              <a:rPr lang="he-IL" baseline="0" dirty="0" smtClean="0"/>
              <a:t> לרחצה קיים טור ו' – מרחק במטרים בין קווים בשרטוט. בחופים אסורים לרחצה מרחק בין הקיים אינו נכנס לצו.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6340E-0C31-4E79-8AEA-F10E1601FBF9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947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 smtClean="0"/>
          </a:p>
        </p:txBody>
      </p:sp>
      <p:sp>
        <p:nvSpPr>
          <p:cNvPr id="46084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C1CB5D-BDF2-4DCD-BB43-72C70389C277}" type="slidenum">
              <a:rPr lang="he-IL" altLang="he-IL" smtClean="0"/>
              <a:pPr/>
              <a:t>22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3524423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 smtClean="0"/>
          </a:p>
        </p:txBody>
      </p:sp>
      <p:sp>
        <p:nvSpPr>
          <p:cNvPr id="5222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ED3ED8-1069-4976-AFE6-03D21DBC297B}" type="slidenum">
              <a:rPr lang="he-IL" altLang="he-IL" smtClean="0"/>
              <a:pPr/>
              <a:t>28</a:t>
            </a:fld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70767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 smtClean="0"/>
          </a:p>
        </p:txBody>
      </p:sp>
      <p:sp>
        <p:nvSpPr>
          <p:cNvPr id="2458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428C3-D844-49C0-A384-003B5969E198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e-IL" altLang="he-IL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06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9512D-90FB-4654-901E-142BD73791F4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83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9512D-90FB-4654-901E-142BD73791F4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2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67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47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2F22D-03AC-4FBB-9BCB-18A81C86FB5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2854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2C27-6456-43A4-9F37-8849AD060184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8139501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832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863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970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66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265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270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811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48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63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4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64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651"/>
            <a:ext cx="4829287" cy="489472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6F6E-6237-417B-827E-E54102CA777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637017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2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2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020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857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057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129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119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469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65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008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233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67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47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FA88D7-44E0-4563-9FCD-721DFA398A2C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741127-1192-4460-A42F-EB180EEC42F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43730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995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215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33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825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979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5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4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662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574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5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85F384-DA7D-4D9D-9E7A-105336B166DE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44C844-2373-4E9D-9B34-1BC841BAF4BD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15461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15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644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382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7" name="כותרת משנה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30" name="מציין מיקום של תאריך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19" name="מציין מיקום של כותרת תחתונה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7" name="מציין מיקום של מספר שקופית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3724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29393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2586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41814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41200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33672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7691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3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BE16C1-D496-4432-94A2-6DADA536EC09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439F72-9B82-40E6-A180-4883DE913CF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77841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64820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עם פינה יחידה חתוכה ומעוגלת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משולש ישר-זווית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  <p:sp>
        <p:nvSpPr>
          <p:cNvPr id="10" name="צורה חופשית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צורה חופשית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2063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92231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27154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CAD08-8A44-4506-AC52-C29A2A6C6D43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3620076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2F22D-03AC-4FBB-9BCB-18A81C86FB5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0205239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ABAD-BD97-4DF5-8125-9E7E41FEA496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032420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4111-204A-4593-BF9B-3E385D5F1FD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5989940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817D-918C-4F27-A0E3-09D856F00BD8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071287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6A1B-8E21-48D4-BDD0-BEFB2E8BBA9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913024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C2BEB6-89AF-4512-BF04-BB10931F9842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E52FCE-8BF8-470C-B50F-252AD5BFA99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69030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28B18-4C42-4386-82C2-E8BD6A346DE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9942950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220D2-6B00-49F1-A33E-FBD9A9311CD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705068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9373D-4A0B-4A11-A4CF-BD6DFDAEECB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5166561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A3954-383E-4C9A-A851-1AB90410602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665422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2C27-6456-43A4-9F37-8849AD060184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7059778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6F6E-6237-417B-827E-E54102CA777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920151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/>
          <a:lstStyle>
            <a:lvl1pPr marL="480060" indent="-342900" algn="l">
              <a:defRPr sz="405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2F22D-03AC-4FBB-9BCB-18A81C86FB5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004029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ABAD-BD97-4DF5-8125-9E7E41FEA496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4132380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4111-204A-4593-BF9B-3E385D5F1FD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544088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817D-918C-4F27-A0E3-09D856F00BD8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16505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900191-FF42-48BD-96FC-8DDE48813BD0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3FED9D-F1BE-41D6-8916-3BA61033C4E9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84636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6A1B-8E21-48D4-BDD0-BEFB2E8BBA9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839153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28B18-4C42-4386-82C2-E8BD6A346DE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3390327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220D2-6B00-49F1-A33E-FBD9A9311CD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988257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/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9373D-4A0B-4A11-A4CF-BD6DFDAEECB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01821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345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A3954-383E-4C9A-A851-1AB90410602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206722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2C27-6456-43A4-9F37-8849AD060184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2778645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6F6E-6237-417B-827E-E54102CA777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99361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1BFD18-57C8-48F8-A1A8-CEC32EBACE17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775DAE-11AD-4CAA-A70E-DE9060D2515F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7563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9B7100-B8A9-4C44-8166-4BC95929040D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7B93FE-9AA1-475A-9639-4ADF846A47D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4121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932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8E9FAB-1BA3-48C9-AA13-AF395A0FD396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7C1CE-C3A3-48F6-9799-ACF7DBAF879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308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ABAD-BD97-4DF5-8125-9E7E41FEA496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2561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90B869-FD31-4AFA-A26C-B913DF17A455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3258E4-4CEC-4B0A-9344-CC8D19D582BA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039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04265B-7ADD-4FB7-BE60-2677EBCC0B23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4E1ADE-F1DD-4BAB-BC8C-82F9166CE0A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6742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64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651"/>
            <a:ext cx="4829287" cy="489472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36F480-3B71-4541-B802-B9ABA99D8314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80E650-88C1-46AC-8B26-EA669C3739E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3191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67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47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ED5453-C885-4EA5-AF3F-76E5A5D54968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A32A0F-B4FD-4097-A9D4-29016187CF9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9295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734BAD-9DAC-4F3B-B03C-53588E6F8C21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336C86-C193-43E4-84BC-5C8646F57D9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2431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3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D8444D-F0E5-4F34-B00F-ED53D0F2406E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5604E2-C3B4-4707-8BA1-231D8B4EB589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2237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5BB551-9A48-4906-AF8F-B301A7FC7C8E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91FA6A-2932-415E-8713-2D2677760C8B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2749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560EC5-DD7E-44EB-835C-3584FEDF0442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95D899-A87C-4310-95EF-A569BB317F37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8598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355FF7-DE79-4292-A805-51E05C3DB39F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A793A0-3CF2-4AC0-930B-CCC959C8BFD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2499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4A5F8B-5B04-48D0-9175-AB0355451DC5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C5C5C5-B9AC-44D2-B7C7-A51A8988AF1C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072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3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4111-204A-4593-BF9B-3E385D5F1FD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88402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932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3863FF-F597-45B6-9A72-01126DFA1E5A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D3E8F-D66B-46C2-AFE0-0D6412D3594B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4928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395ECB-947D-4A1F-A945-EB037ED65F5A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F04672-58F0-4424-B9C3-1FA9619A14BF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5449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50A133-F69E-4E53-9A68-1E77B0BE8AD8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633563-97BC-447F-A0E4-AF234A93E239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7546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64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651"/>
            <a:ext cx="4829287" cy="489472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7F173-C9BF-494D-9935-C8385C27C2CC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63A218-F9CD-4045-BA94-4F6271C4F71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046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67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647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7B41A-371D-4236-8610-EAA29F1941D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247400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38FE-DF1C-4509-9A4D-AA1EC72F0D36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6066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3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AB9E0-8EE4-4AE8-9FCC-AAB91A84A12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898815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1A8A9-37B9-437C-B2AA-61FF413CC47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31806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B56C1-8D8B-4B08-9192-A1042ADE0CD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87264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D2D8-CB88-40F7-AA60-132481705262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443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817D-918C-4F27-A0E3-09D856F00BD8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963086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CFCD5-513A-45A1-AA8A-7626D145E4F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066054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932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770DF-0952-4A98-B702-20B57EB9D15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966917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40816-C638-4D55-9D38-9904D7414B6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841281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E216-CE6F-4B4A-A11F-499C77F042E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91051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64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651"/>
            <a:ext cx="4829287" cy="4894729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A2E8E-9489-4179-92B7-D8FB607EF4D7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80060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57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90566-7208-484F-B6EF-60A2C9D73D20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AD016-3EFE-44DE-BD60-83D11EA77F7E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08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3374-8FA7-4DAF-A84D-408664A8FEB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5489E-BD26-47A1-9B69-798B5F16BDF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07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703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3395B-503F-4BBA-9E85-A29409C10DA3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D8F5-CFCC-4ED0-BCC3-15A0EC82452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61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46663-20F9-44DE-9EB9-0F83E72575C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4C77C-8036-4F07-AA38-D6E64011EBA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68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D8E4F-E626-469D-9F14-C44D1D643BC3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9765-6DEE-4983-B2B7-D10125C0A3C1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5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6A1B-8E21-48D4-BDD0-BEFB2E8BBA9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35772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EE584-A57B-41D6-B6D2-90DD0534317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CBA0E-9503-4EA1-93F8-D1E87D092141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7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C714-C097-430C-9959-A5FF1CAE211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C9414-3829-47A6-BAC1-D7B2C2ABC8B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75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A0D80-4C88-4575-BA43-791DE9A5FED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FE703-D006-49E5-B4C1-81CFA73530E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52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317EC-727C-4FA5-920A-C24AE1D464D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46EB-2759-44F7-A4B7-F02EFDBDB0A1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71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D5C8-C5F3-41A6-B175-26410C389CE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E7D3-EDB5-448E-B9E1-857E5CF51A5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7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70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70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9C023-2452-45C6-9C18-FB57AAD35691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111F-042C-452E-B0F4-7FB22BF4BDCE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6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68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61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89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3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28B18-4C42-4386-82C2-E8BD6A346DE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125468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55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44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604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6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99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87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6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6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90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5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903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2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220D2-6B00-49F1-A33E-FBD9A9311CD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687042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942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04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50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586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4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59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37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31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0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932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9373D-4A0B-4A11-A4CF-BD6DFDAEECBB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922361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039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646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177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06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618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788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347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51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E7D04-22AC-4EAF-BD8A-DB5ED115561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13D0-5115-4043-8C3E-47C6928F02D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3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A3954-383E-4C9A-A851-1AB90410602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0880343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3954-BFFA-46AA-ACAB-234BF772A768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E384-DD80-43AB-B835-E178A2380E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62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6F883-02F7-4220-B55F-D9A8E9CA3AA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B2BA8-681A-4A00-99D0-B14D311B99F6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85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ABA0-2384-41F5-90F1-CB7F97ABA83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D3C-72B2-41A4-80B3-68F74E81777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039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1AA2C-E003-4592-9D2B-E833C54E777D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6BED-151B-416E-8010-14BB571CAAC8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71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A50F-CD4B-409B-9887-9960C351C02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2F9C-CE26-4CC4-BE99-BEFBBC0F631A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718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D70C-E15E-438D-9F23-2692C3EA849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9C0F-4F92-48DA-921A-24FDF762BC33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0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1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A1B5-DA04-4908-85D8-27E8082A53CE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3109-4F6A-40DB-94DA-74BC5A1C74EC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961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7E69-16A7-41C9-8F75-A9587B8B4504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A6B-F32C-4F59-9F82-8B23CB32BCF9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543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2300-93EA-419F-ABA5-337A55018F89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82C7-6588-4E66-8FFA-8D2B62162C77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2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7FDBB-E06C-4114-9128-6C07480198AC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1A65-6EE0-4FF5-A58F-612B489FBEEB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5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941" y="4371975"/>
            <a:ext cx="6511925" cy="11430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970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33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33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332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79A0295-9014-4FBC-AB24-1EF06FC733A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397" r:id="rId2"/>
    <p:sldLayoutId id="2147484406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7" r:id="rId9"/>
    <p:sldLayoutId id="2147484403" r:id="rId10"/>
    <p:sldLayoutId id="214748440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2pPr>
      <a:lvl3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3pPr>
      <a:lvl4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4pPr>
      <a:lvl5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3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9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9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0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1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צורה חופשית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צורה חופשית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מציין מיקום של כותרת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0" name="מציין מיקום טקסט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0" name="מציין מיקום של תאריך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5813ED-4238-4FEF-A2A5-FED8F9C3D6FA}" type="datetimeFigureOut">
              <a:rPr lang="he-IL" smtClean="0"/>
              <a:pPr/>
              <a:t>ו'/ניסן/תשפ"ד</a:t>
            </a:fld>
            <a:endParaRPr lang="he-IL"/>
          </a:p>
        </p:txBody>
      </p:sp>
      <p:sp>
        <p:nvSpPr>
          <p:cNvPr id="22" name="מציין מיקום של כותרת תחתונה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18" name="מציין מיקום של מספר שקופית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4C2708-2C12-43C5-9FB1-A1CD329DE9F3}" type="slidenum">
              <a:rPr lang="he-IL" smtClean="0"/>
              <a:pPr/>
              <a:t>‹#›</a:t>
            </a:fld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צורה חופשית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צורה חופשית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546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  <p:sldLayoutId id="2147484562" r:id="rId12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79A0295-9014-4FBC-AB24-1EF06FC733A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62712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2pPr>
      <a:lvl3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3pPr>
      <a:lvl4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4pPr>
      <a:lvl5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6" y="4371975"/>
            <a:ext cx="6511925" cy="11430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40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hangingPunct="1">
              <a:defRPr sz="9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79A0295-9014-4FBC-AB24-1EF06FC733A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9217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iming>
    <p:tnLst>
      <p:par>
        <p:cTn id="1" dur="indefinite" restart="never" nodeType="tmRoot"/>
      </p:par>
    </p:tnLst>
  </p:timing>
  <p:txStyles>
    <p:titleStyle>
      <a:lvl1pPr marL="239316" indent="-239316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316" indent="-239316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  <a:cs typeface="Gisha" pitchFamily="34" charset="-79"/>
        </a:defRPr>
      </a:lvl2pPr>
      <a:lvl3pPr marL="239316" indent="-239316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  <a:cs typeface="Gisha" pitchFamily="34" charset="-79"/>
        </a:defRPr>
      </a:lvl3pPr>
      <a:lvl4pPr marL="239316" indent="-239316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  <a:cs typeface="Gisha" pitchFamily="34" charset="-79"/>
        </a:defRPr>
      </a:lvl4pPr>
      <a:lvl5pPr marL="239316" indent="-239316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450" b="1">
          <a:solidFill>
            <a:schemeClr val="tx1"/>
          </a:solidFill>
          <a:latin typeface="Trebuchet MS" pitchFamily="34" charset="0"/>
          <a:cs typeface="Gisha" pitchFamily="34" charset="-79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171450" indent="-136922" algn="r" rtl="1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5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66" indent="-136922" algn="r" rtl="1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744" indent="-136922" algn="r" rtl="1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722" indent="-136922" algn="r" rtl="1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797" indent="-136922" algn="r" rtl="1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156" indent="-137160" algn="r" defTabSz="685800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r" defTabSz="685800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r" defTabSz="685800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r" defTabSz="685800" rtl="1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941" y="4371975"/>
            <a:ext cx="6511925" cy="11430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970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33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Gisha" panose="020B0502040204020203" pitchFamily="34" charset="-79"/>
              </a:defRPr>
            </a:lvl1pPr>
          </a:lstStyle>
          <a:p>
            <a:pPr>
              <a:defRPr/>
            </a:pPr>
            <a:fld id="{872FD134-3618-4A71-BA39-75156E116480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33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Gisha" panose="020B0502040204020203" pitchFamily="34" charset="-79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3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Gisha" panose="020B0502040204020203" pitchFamily="34" charset="-79"/>
              </a:defRPr>
            </a:lvl1pPr>
          </a:lstStyle>
          <a:p>
            <a:pPr>
              <a:defRPr/>
            </a:pPr>
            <a:fld id="{B4B65AC0-005F-4474-816D-9F21AA23C86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2pPr>
      <a:lvl3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3pPr>
      <a:lvl4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4pPr>
      <a:lvl5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941" y="4371975"/>
            <a:ext cx="6511925" cy="11430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970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33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Gisha" panose="020B0502040204020203" pitchFamily="34" charset="-79"/>
              </a:defRPr>
            </a:lvl1pPr>
          </a:lstStyle>
          <a:p>
            <a:pPr>
              <a:defRPr/>
            </a:pPr>
            <a:fld id="{DE82D929-E7D6-4F96-9D24-B17B578BEA84}" type="datetimeFigureOut">
              <a:rPr lang="he-IL"/>
              <a:pPr>
                <a:defRPr/>
              </a:pPr>
              <a:t>ו'/ניסן/תשפ"ד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33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Gisha" panose="020B0502040204020203" pitchFamily="34" charset="-79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33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Gisha" panose="020B0502040204020203" pitchFamily="34" charset="-79"/>
              </a:defRPr>
            </a:lvl1pPr>
          </a:lstStyle>
          <a:p>
            <a:pPr>
              <a:defRPr/>
            </a:pPr>
            <a:fld id="{02D61176-0F2E-440A-9FD0-F4D0ABBA0B4F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2pPr>
      <a:lvl3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3pPr>
      <a:lvl4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4pPr>
      <a:lvl5pPr marL="319088" indent="-319088" algn="r" rtl="1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  <a:cs typeface="Gisha" panose="020B0502040204020203" pitchFamily="34" charset="-79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r" rtl="1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941" y="4371975"/>
            <a:ext cx="6511925" cy="114300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970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33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33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332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0AD02D8-91EF-4EF4-93D6-587205DF2FDF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6055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2pPr>
      <a:lvl3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3pPr>
      <a:lvl4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4pPr>
      <a:lvl5pPr marL="319088" indent="-319088" algn="r" rtl="1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  <a:cs typeface="Gisha" pitchFamily="34" charset="-79"/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r" rtl="1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8DD2AC90-4CD1-449E-ADE0-6BAC0EB22AFB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2B2ABC18-2D7D-4DE6-B671-7A0D8FC473F4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9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7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0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7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3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2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4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E70FE478-A32B-4963-97FC-783F23624C0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ו'/ניסן/תשפ"ד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4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4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1" eaLnBrk="1" hangingPunct="1">
              <a:defRPr/>
            </a:pPr>
            <a:fld id="{FEE9967E-E0AC-4615-B665-3161D1F771E0}" type="slidenum">
              <a:rPr lang="he-IL">
                <a:solidFill>
                  <a:prstClr val="black">
                    <a:tint val="75000"/>
                  </a:prstClr>
                </a:solidFill>
              </a:rPr>
              <a:pPr rtl="1" eaLnBrk="1" hangingPunct="1"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2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://www.defence.gov.il/modh1/image/israel.gi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4" Type="http://schemas.openxmlformats.org/officeDocument/2006/relationships/image" Target="http://www.defence.gov.il/modh1/image/israel.gi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http://www.defence.gov.il/modh1/image/israel.gi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4" Type="http://schemas.openxmlformats.org/officeDocument/2006/relationships/image" Target="http://www.defence.gov.il/modh1/image/israel.gi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0.xml"/><Relationship Id="rId4" Type="http://schemas.openxmlformats.org/officeDocument/2006/relationships/image" Target="http://www.defence.gov.il/modh1/image/israel.gi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1.xml"/><Relationship Id="rId4" Type="http://schemas.openxmlformats.org/officeDocument/2006/relationships/image" Target="http://www.defence.gov.il/modh1/image/israel.gi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Relationship Id="rId4" Type="http://schemas.openxmlformats.org/officeDocument/2006/relationships/image" Target="http://www.defence.gov.il/modh1/image/israel.gi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5" name="מלבן 8"/>
          <p:cNvSpPr>
            <a:spLocks noChangeArrowheads="1"/>
          </p:cNvSpPr>
          <p:nvPr/>
        </p:nvSpPr>
        <p:spPr bwMode="auto">
          <a:xfrm>
            <a:off x="5437195" y="95382"/>
            <a:ext cx="345598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0727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מלבן מעוגל 3"/>
          <p:cNvSpPr/>
          <p:nvPr/>
        </p:nvSpPr>
        <p:spPr>
          <a:xfrm>
            <a:off x="2044707" y="1647087"/>
            <a:ext cx="6784975" cy="5003694"/>
          </a:xfrm>
          <a:prstGeom prst="roundRect">
            <a:avLst/>
          </a:prstGeom>
          <a:gradFill flip="none" rotWithShape="1">
            <a:gsLst>
              <a:gs pos="45000">
                <a:schemeClr val="accent1">
                  <a:lumMod val="60000"/>
                  <a:lumOff val="40000"/>
                </a:schemeClr>
              </a:gs>
              <a:gs pos="17000">
                <a:schemeClr val="accent2">
                  <a:shade val="30000"/>
                  <a:satMod val="115000"/>
                </a:schemeClr>
              </a:gs>
              <a:gs pos="81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2800" b="1" dirty="0">
                <a:solidFill>
                  <a:srgbClr val="FF0000"/>
                </a:solidFill>
              </a:rPr>
              <a:t>משרד הפנים </a:t>
            </a:r>
            <a:r>
              <a:rPr lang="he-IL" sz="2800" b="1" dirty="0" err="1" smtClean="0">
                <a:solidFill>
                  <a:srgbClr val="FF0000"/>
                </a:solidFill>
              </a:rPr>
              <a:t>המינהל</a:t>
            </a:r>
            <a:r>
              <a:rPr lang="he-IL" sz="2800" b="1" dirty="0" smtClean="0">
                <a:solidFill>
                  <a:srgbClr val="FF0000"/>
                </a:solidFill>
              </a:rPr>
              <a:t> </a:t>
            </a:r>
            <a:r>
              <a:rPr lang="he-IL" sz="2800" b="1" dirty="0">
                <a:solidFill>
                  <a:srgbClr val="FF0000"/>
                </a:solidFill>
              </a:rPr>
              <a:t>לשלטון מקומי </a:t>
            </a:r>
          </a:p>
          <a:p>
            <a:pPr algn="ctr" rtl="1" eaLnBrk="1" hangingPunct="1">
              <a:defRPr/>
            </a:pPr>
            <a:r>
              <a:rPr lang="he-IL" sz="2800" b="1" dirty="0">
                <a:solidFill>
                  <a:srgbClr val="FF0000"/>
                </a:solidFill>
              </a:rPr>
              <a:t>האגף לאתרי רחצה </a:t>
            </a:r>
          </a:p>
          <a:p>
            <a:pPr algn="ctr" rtl="1" eaLnBrk="1" hangingPunct="1">
              <a:defRPr/>
            </a:pPr>
            <a:endParaRPr lang="he-IL" sz="6000" b="1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6000" b="1" dirty="0" smtClean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6000" b="1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r>
              <a:rPr lang="he-IL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עאטף חיראלדין </a:t>
            </a:r>
          </a:p>
          <a:p>
            <a:pPr algn="ctr" rtl="1" eaLnBrk="1" hangingPunct="1">
              <a:defRPr/>
            </a:pPr>
            <a:r>
              <a:rPr lang="he-IL" sz="16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מנהל האגף לחופי רחצה והמפקח הארצי </a:t>
            </a:r>
            <a:endParaRPr lang="he-IL" sz="1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30" name="Picture 10" descr="http://www.lifeguard.co.il/sherman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17" y="3429000"/>
            <a:ext cx="2870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258888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8" y="135070"/>
            <a:ext cx="4524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מלבן 7"/>
          <p:cNvSpPr>
            <a:spLocks noChangeArrowheads="1"/>
          </p:cNvSpPr>
          <p:nvPr/>
        </p:nvSpPr>
        <p:spPr bwMode="auto">
          <a:xfrm>
            <a:off x="3386138" y="382588"/>
            <a:ext cx="1858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he-IL" altLang="he-IL" b="1">
                <a:solidFill>
                  <a:srgbClr val="00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 </a:t>
            </a:r>
            <a:endParaRPr lang="en-US" altLang="he-IL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  <a:p>
            <a:pPr algn="r" rtl="1" eaLnBrk="1"/>
            <a:r>
              <a:rPr lang="he-IL" altLang="he-IL" sz="1400" b="1">
                <a:solidFill>
                  <a:srgbClr val="00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מדינת    ישראל</a:t>
            </a:r>
            <a:endParaRPr lang="en-US" altLang="he-IL" sz="1400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  <a:p>
            <a:pPr algn="r" rtl="1" eaLnBrk="1" hangingPunct="1"/>
            <a:r>
              <a:rPr lang="en-US" altLang="he-IL" sz="1400" b="1">
                <a:solidFill>
                  <a:srgbClr val="00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State Of Israel</a:t>
            </a:r>
            <a:endParaRPr lang="he-IL" altLang="he-IL" sz="1400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</p:txBody>
      </p:sp>
      <p:sp>
        <p:nvSpPr>
          <p:cNvPr id="59397" name="מלבן 8"/>
          <p:cNvSpPr>
            <a:spLocks noChangeArrowheads="1"/>
          </p:cNvSpPr>
          <p:nvPr/>
        </p:nvSpPr>
        <p:spPr bwMode="auto">
          <a:xfrm>
            <a:off x="6875467" y="76200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 eaLnBrk="1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rtl="1" eaLnBrk="1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r" rtl="1" eaLnBrk="1" hangingPunct="1"/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האגף לאתרי  רחצה</a:t>
            </a:r>
            <a:endParaRPr lang="he-IL" altLang="he-IL" sz="1400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</p:txBody>
      </p:sp>
      <p:sp>
        <p:nvSpPr>
          <p:cNvPr id="59398" name="מלבן 10"/>
          <p:cNvSpPr>
            <a:spLocks noChangeArrowheads="1"/>
          </p:cNvSpPr>
          <p:nvPr/>
        </p:nvSpPr>
        <p:spPr bwMode="auto">
          <a:xfrm>
            <a:off x="3" y="95381"/>
            <a:ext cx="37798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Ministry Of  Interior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rtl="1" eaLnBrk="1"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Government </a:t>
            </a:r>
          </a:p>
          <a:p>
            <a:pPr rtl="1" eaLnBrk="1"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Administration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0" name="TextBox 2"/>
          <p:cNvSpPr txBox="1">
            <a:spLocks noChangeArrowheads="1"/>
          </p:cNvSpPr>
          <p:nvPr/>
        </p:nvSpPr>
        <p:spPr bwMode="auto">
          <a:xfrm>
            <a:off x="2411420" y="1341570"/>
            <a:ext cx="5545137" cy="4603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he-IL" altLang="he-IL" sz="2400" b="1" dirty="0">
                <a:solidFill>
                  <a:srgbClr val="FF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חופים       נפרדים </a:t>
            </a:r>
          </a:p>
        </p:txBody>
      </p:sp>
      <p:pic>
        <p:nvPicPr>
          <p:cNvPr id="59401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513" y="1801945"/>
            <a:ext cx="6704012" cy="49244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ל- 25</a:t>
            </a:r>
            <a:r>
              <a:rPr lang="he-IL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 </a:t>
            </a: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רשויות מקומיות </a:t>
            </a:r>
            <a:r>
              <a:rPr lang="he-IL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יש </a:t>
            </a: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חופי רחצה </a:t>
            </a:r>
            <a:r>
              <a:rPr lang="he-IL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מוכרזים מהם ל- 15  </a:t>
            </a: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רשויות מקומיות </a:t>
            </a:r>
            <a:r>
              <a:rPr lang="he-IL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יש </a:t>
            </a: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חופי רחצה נפרדים </a:t>
            </a:r>
            <a:r>
              <a:rPr lang="he-IL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(מדובר בכ-16 חופים, מהם לעיר חיפה יש 2 חופים). </a:t>
            </a:r>
            <a:r>
              <a:rPr lang="en-US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/>
            </a:r>
            <a:br>
              <a:rPr lang="en-US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</a:br>
            <a:endParaRPr lang="he-IL" sz="1200" b="1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u="sng" dirty="0" smtClean="0">
                <a:solidFill>
                  <a:srgbClr val="7030A0"/>
                </a:solidFill>
                <a:latin typeface="Trebuchet MS"/>
                <a:cs typeface="Gisha" panose="020B0502040204020203" pitchFamily="34" charset="-79"/>
              </a:rPr>
              <a:t>10 רשויות </a:t>
            </a:r>
            <a:r>
              <a:rPr lang="he-IL" sz="1200" b="1" u="sng" dirty="0">
                <a:solidFill>
                  <a:srgbClr val="7030A0"/>
                </a:solidFill>
                <a:latin typeface="Trebuchet MS"/>
                <a:cs typeface="Gisha" panose="020B0502040204020203" pitchFamily="34" charset="-79"/>
              </a:rPr>
              <a:t>להם אין חופי רחצה נפרדים : </a:t>
            </a:r>
            <a:endParaRPr lang="he-IL" sz="1200" b="1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מטה אשר 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קריית ים 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חוף כרמל.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מקומית </a:t>
            </a:r>
            <a:r>
              <a:rPr lang="he-IL" sz="1200" b="1" dirty="0" err="1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ג'סר</a:t>
            </a: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 זרקא 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חוף השרון 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עמק חפר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גן רווה 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חוף אשקלון 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אזורית עמק הירדן .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מקומית מגדל  </a:t>
            </a:r>
            <a:r>
              <a:rPr lang="en-US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/>
            </a:r>
            <a:br>
              <a:rPr lang="en-US" sz="12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</a:br>
            <a:endParaRPr lang="he-IL" sz="1200" b="1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     </a:t>
            </a: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בהתאם לחוק הסדרת מקומות רחצה , תשכ"ד 1964 סעיף 6 ,</a:t>
            </a:r>
            <a:r>
              <a:rPr lang="he-IL" sz="1200" b="1" u="sng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חוקי עזר</a:t>
            </a: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 :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"רשות מקומית רשאית , באישור שר הפנים, לקבוע בחוק עזר להסדרת הרחצה בים, בנהר, באגם בבריכת שחייה ובכללן הוראות בעניינים הבאים , </a:t>
            </a:r>
            <a:r>
              <a:rPr lang="he-IL" sz="1200" b="1" dirty="0" err="1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הכל</a:t>
            </a: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 במידה שלא נקבעו להם הוראות בחוק זה או בצו על פיו: 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(4) ייעוד מקומות או זמנים לרחצה בלעדית של גברים, נשים או טף. 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             (ב) רשות מקומית שבתחומה מקום רחצה מוכרז בחוף הים, תהא חייבת לקבוע   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                 הוראות לעניין האמור בסעיף קטן (א) (4) לגבי אותו מקום רחצה , ובלבד שבאה   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                 על כך בקשה – 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ברשות מקומית שמספר חברי המועצה בה הוא פחות מ-17 מטעם אחד מחברי המועצה.</a:t>
            </a:r>
            <a:endParaRPr lang="en-US" sz="1200" b="1" dirty="0">
              <a:solidFill>
                <a:srgbClr val="0070C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b="1" dirty="0">
                <a:solidFill>
                  <a:srgbClr val="0070C0"/>
                </a:solidFill>
                <a:latin typeface="Trebuchet MS"/>
                <a:cs typeface="Gisha" panose="020B0502040204020203" pitchFamily="34" charset="-79"/>
              </a:rPr>
              <a:t>ברשות מקומית שמספר חברי המועצה בה הוא 17 לפחות – מטעם שניים מחברי המועצה</a:t>
            </a:r>
            <a:r>
              <a:rPr lang="he-IL" sz="12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. </a:t>
            </a:r>
            <a:endParaRPr lang="en-US" sz="12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200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 </a:t>
            </a:r>
            <a:endParaRPr lang="en-US" sz="1200" dirty="0">
              <a:solidFill>
                <a:prstClr val="black"/>
              </a:solidFill>
              <a:latin typeface="Trebuchet MS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824" y="1726315"/>
            <a:ext cx="54830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FF0000"/>
                </a:solidFill>
              </a:rPr>
              <a:t>מדיניות ניהול החופים ושיטת  ההצלה בישראל ובעולם </a:t>
            </a:r>
            <a:endParaRPr lang="he-IL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63" y="2531271"/>
            <a:ext cx="6553422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 smtClean="0">
                <a:solidFill>
                  <a:schemeClr val="accent1">
                    <a:lumMod val="75000"/>
                  </a:schemeClr>
                </a:solidFill>
              </a:rPr>
              <a:t>ישראל</a:t>
            </a:r>
            <a:r>
              <a:rPr lang="he-IL" sz="2000" b="1" dirty="0" smtClean="0"/>
              <a:t>:</a:t>
            </a:r>
          </a:p>
          <a:p>
            <a:pPr algn="r"/>
            <a:r>
              <a:rPr lang="he-IL" dirty="0" smtClean="0"/>
              <a:t>משרד הפנים אמון על נושא </a:t>
            </a:r>
            <a:r>
              <a:rPr lang="he-IL" dirty="0" smtClean="0"/>
              <a:t>אסדרה ופיתוח </a:t>
            </a:r>
            <a:r>
              <a:rPr lang="he-IL" dirty="0" smtClean="0"/>
              <a:t>חופי הרחצה , היא </a:t>
            </a:r>
            <a:r>
              <a:rPr lang="he-IL" b="1" dirty="0" smtClean="0"/>
              <a:t>אקטיבית </a:t>
            </a:r>
          </a:p>
          <a:p>
            <a:pPr algn="r"/>
            <a:r>
              <a:rPr lang="he-IL" dirty="0" smtClean="0"/>
              <a:t>בעיקר בכל הנוגע לביטחון הציבור ומניעת טביעות .</a:t>
            </a:r>
          </a:p>
          <a:p>
            <a:pPr algn="r"/>
            <a:r>
              <a:rPr lang="he-IL" dirty="0" smtClean="0"/>
              <a:t> </a:t>
            </a:r>
          </a:p>
          <a:p>
            <a:pPr algn="r"/>
            <a:r>
              <a:rPr lang="he-IL" sz="2000" b="1" u="sng" dirty="0" smtClean="0"/>
              <a:t>שיטת ההצלה הנהוגה בישראל היא </a:t>
            </a:r>
            <a:r>
              <a:rPr lang="he-IL" b="1" dirty="0" smtClean="0"/>
              <a:t>:</a:t>
            </a:r>
          </a:p>
          <a:p>
            <a:pPr marL="285750" indent="-285750" algn="r">
              <a:buFont typeface="Arial" pitchFamily="34" charset="0"/>
              <a:buChar char="•"/>
            </a:pPr>
            <a:endParaRPr lang="he-IL" b="1" dirty="0" smtClean="0"/>
          </a:p>
          <a:p>
            <a:pPr marL="285750" indent="-285750" algn="r">
              <a:buFont typeface="Arial" pitchFamily="34" charset="0"/>
              <a:buChar char="•"/>
            </a:pPr>
            <a:r>
              <a:rPr lang="he-IL" b="1" dirty="0" smtClean="0"/>
              <a:t>*  איוש תחנות הצלה מקומיות בחופים המוכרזים לרחצה בתקופות      מסוימות של השנה ובשעות </a:t>
            </a:r>
          </a:p>
          <a:p>
            <a:pPr algn="r"/>
            <a:r>
              <a:rPr lang="he-IL" b="1" dirty="0" smtClean="0"/>
              <a:t>* קיים פקוח ואכיפה של איסור הרחצה חופים אסורים  </a:t>
            </a:r>
            <a:endParaRPr lang="he-IL" b="1" dirty="0"/>
          </a:p>
          <a:p>
            <a:pPr marL="285750" indent="-285750" algn="r">
              <a:buFont typeface="Arial" pitchFamily="34" charset="0"/>
              <a:buChar char="•"/>
            </a:pPr>
            <a:r>
              <a:rPr lang="he-IL" b="1" dirty="0" smtClean="0"/>
              <a:t>   איוש תחנות הצלה עם דגל שמתנופף בצבעים לבן , אדום ושחור   * שילוט אחיד בהתאם לנוהל שילוט .  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he-IL" b="1" dirty="0" smtClean="0"/>
              <a:t>* הכשרה מוסדרת של המצילים                                                                                                    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89698707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>
            <a:off x="0" y="0"/>
            <a:ext cx="9144000" cy="1052736"/>
            <a:chOff x="0" y="0"/>
            <a:chExt cx="9144000" cy="1052736"/>
          </a:xfrm>
        </p:grpSpPr>
        <p:sp>
          <p:nvSpPr>
            <p:cNvPr id="4" name="מלבן 3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1000"/>
              </a:schemeClr>
            </a:solidFill>
            <a:ln>
              <a:solidFill>
                <a:schemeClr val="accent1">
                  <a:lumMod val="40000"/>
                  <a:lumOff val="60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S:\גבולות שיפוט וחלוקת הכנסות\ועדות\קבצי עזר\לוגו\משרד הפנים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798"/>
              <a:ext cx="720080" cy="78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מלבן 8"/>
          <p:cNvSpPr/>
          <p:nvPr/>
        </p:nvSpPr>
        <p:spPr>
          <a:xfrm>
            <a:off x="790179" y="133802"/>
            <a:ext cx="8281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שיטת הגדרת תחום החופים בצווים החדשים</a:t>
            </a:r>
            <a:endParaRPr lang="he-IL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29724" y="1101443"/>
            <a:ext cx="4398260" cy="5711933"/>
            <a:chOff x="29724" y="1101443"/>
            <a:chExt cx="4398260" cy="571193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5"/>
            <a:stretch/>
          </p:blipFill>
          <p:spPr bwMode="auto">
            <a:xfrm>
              <a:off x="29724" y="3861048"/>
              <a:ext cx="4398260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01443"/>
              <a:ext cx="4186054" cy="2975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" name="קבוצה 2048"/>
          <p:cNvGrpSpPr/>
          <p:nvPr/>
        </p:nvGrpSpPr>
        <p:grpSpPr>
          <a:xfrm>
            <a:off x="4427989" y="1757106"/>
            <a:ext cx="4778434" cy="4264182"/>
            <a:chOff x="4365566" y="1294600"/>
            <a:chExt cx="4778434" cy="4264182"/>
          </a:xfrm>
        </p:grpSpPr>
        <p:sp>
          <p:nvSpPr>
            <p:cNvPr id="2048" name="צורה חופשית 2047"/>
            <p:cNvSpPr/>
            <p:nvPr/>
          </p:nvSpPr>
          <p:spPr>
            <a:xfrm>
              <a:off x="4409038" y="1294646"/>
              <a:ext cx="3259247" cy="4255128"/>
            </a:xfrm>
            <a:custGeom>
              <a:avLst/>
              <a:gdLst>
                <a:gd name="connsiteX0" fmla="*/ 3259247 w 3259247"/>
                <a:gd name="connsiteY0" fmla="*/ 0 h 4255128"/>
                <a:gd name="connsiteX1" fmla="*/ 0 w 3259247"/>
                <a:gd name="connsiteY1" fmla="*/ 27160 h 4255128"/>
                <a:gd name="connsiteX2" fmla="*/ 27160 w 3259247"/>
                <a:gd name="connsiteY2" fmla="*/ 4255128 h 4255128"/>
                <a:gd name="connsiteX3" fmla="*/ 3150606 w 3259247"/>
                <a:gd name="connsiteY3" fmla="*/ 4237021 h 4255128"/>
                <a:gd name="connsiteX4" fmla="*/ 2661718 w 3259247"/>
                <a:gd name="connsiteY4" fmla="*/ 3150605 h 4255128"/>
                <a:gd name="connsiteX5" fmla="*/ 2643612 w 3259247"/>
                <a:gd name="connsiteY5" fmla="*/ 2580237 h 4255128"/>
                <a:gd name="connsiteX6" fmla="*/ 2706986 w 3259247"/>
                <a:gd name="connsiteY6" fmla="*/ 2073243 h 4255128"/>
                <a:gd name="connsiteX7" fmla="*/ 2770360 w 3259247"/>
                <a:gd name="connsiteY7" fmla="*/ 1883120 h 4255128"/>
                <a:gd name="connsiteX8" fmla="*/ 2761307 w 3259247"/>
                <a:gd name="connsiteY8" fmla="*/ 1792586 h 4255128"/>
                <a:gd name="connsiteX9" fmla="*/ 2697932 w 3259247"/>
                <a:gd name="connsiteY9" fmla="*/ 1729211 h 4255128"/>
                <a:gd name="connsiteX10" fmla="*/ 2688879 w 3259247"/>
                <a:gd name="connsiteY10" fmla="*/ 1276538 h 4255128"/>
                <a:gd name="connsiteX11" fmla="*/ 2779413 w 3259247"/>
                <a:gd name="connsiteY11" fmla="*/ 1186004 h 4255128"/>
                <a:gd name="connsiteX12" fmla="*/ 2788467 w 3259247"/>
                <a:gd name="connsiteY12" fmla="*/ 1095469 h 4255128"/>
                <a:gd name="connsiteX13" fmla="*/ 2806574 w 3259247"/>
                <a:gd name="connsiteY13" fmla="*/ 878186 h 4255128"/>
                <a:gd name="connsiteX14" fmla="*/ 3259247 w 3259247"/>
                <a:gd name="connsiteY14" fmla="*/ 0 h 425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9247" h="4255128">
                  <a:moveTo>
                    <a:pt x="3259247" y="0"/>
                  </a:moveTo>
                  <a:lnTo>
                    <a:pt x="0" y="27160"/>
                  </a:lnTo>
                  <a:lnTo>
                    <a:pt x="27160" y="4255128"/>
                  </a:lnTo>
                  <a:lnTo>
                    <a:pt x="3150606" y="4237021"/>
                  </a:lnTo>
                  <a:lnTo>
                    <a:pt x="2661718" y="3150605"/>
                  </a:lnTo>
                  <a:lnTo>
                    <a:pt x="2643612" y="2580237"/>
                  </a:lnTo>
                  <a:lnTo>
                    <a:pt x="2706986" y="2073243"/>
                  </a:lnTo>
                  <a:lnTo>
                    <a:pt x="2770360" y="1883120"/>
                  </a:lnTo>
                  <a:lnTo>
                    <a:pt x="2761307" y="1792586"/>
                  </a:lnTo>
                  <a:lnTo>
                    <a:pt x="2697932" y="1729211"/>
                  </a:lnTo>
                  <a:lnTo>
                    <a:pt x="2688879" y="1276538"/>
                  </a:lnTo>
                  <a:lnTo>
                    <a:pt x="2779413" y="1186004"/>
                  </a:lnTo>
                  <a:lnTo>
                    <a:pt x="2788467" y="1095469"/>
                  </a:lnTo>
                  <a:lnTo>
                    <a:pt x="2806574" y="878186"/>
                  </a:lnTo>
                  <a:lnTo>
                    <a:pt x="3259247" y="0"/>
                  </a:ln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>
              <a:solidFill>
                <a:schemeClr val="tx2">
                  <a:lumMod val="40000"/>
                  <a:lumOff val="60000"/>
                  <a:alpha val="5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צורה חופשית 11"/>
            <p:cNvSpPr/>
            <p:nvPr/>
          </p:nvSpPr>
          <p:spPr>
            <a:xfrm>
              <a:off x="7057168" y="1294600"/>
              <a:ext cx="1683945" cy="4264182"/>
            </a:xfrm>
            <a:custGeom>
              <a:avLst/>
              <a:gdLst>
                <a:gd name="connsiteX0" fmla="*/ 172016 w 1683945"/>
                <a:gd name="connsiteY0" fmla="*/ 832919 h 4264182"/>
                <a:gd name="connsiteX1" fmla="*/ 615636 w 1683945"/>
                <a:gd name="connsiteY1" fmla="*/ 0 h 4264182"/>
                <a:gd name="connsiteX2" fmla="*/ 1683945 w 1683945"/>
                <a:gd name="connsiteY2" fmla="*/ 0 h 4264182"/>
                <a:gd name="connsiteX3" fmla="*/ 1647731 w 1683945"/>
                <a:gd name="connsiteY3" fmla="*/ 4264182 h 4264182"/>
                <a:gd name="connsiteX4" fmla="*/ 516047 w 1683945"/>
                <a:gd name="connsiteY4" fmla="*/ 4209861 h 4264182"/>
                <a:gd name="connsiteX5" fmla="*/ 0 w 1683945"/>
                <a:gd name="connsiteY5" fmla="*/ 3141552 h 4264182"/>
                <a:gd name="connsiteX6" fmla="*/ 0 w 1683945"/>
                <a:gd name="connsiteY6" fmla="*/ 2770360 h 4264182"/>
                <a:gd name="connsiteX7" fmla="*/ 9053 w 1683945"/>
                <a:gd name="connsiteY7" fmla="*/ 2399168 h 4264182"/>
                <a:gd name="connsiteX8" fmla="*/ 45267 w 1683945"/>
                <a:gd name="connsiteY8" fmla="*/ 2055137 h 4264182"/>
                <a:gd name="connsiteX9" fmla="*/ 99588 w 1683945"/>
                <a:gd name="connsiteY9" fmla="*/ 1883121 h 4264182"/>
                <a:gd name="connsiteX10" fmla="*/ 99588 w 1683945"/>
                <a:gd name="connsiteY10" fmla="*/ 1819746 h 4264182"/>
                <a:gd name="connsiteX11" fmla="*/ 117695 w 1683945"/>
                <a:gd name="connsiteY11" fmla="*/ 1765426 h 4264182"/>
                <a:gd name="connsiteX12" fmla="*/ 45267 w 1683945"/>
                <a:gd name="connsiteY12" fmla="*/ 1711105 h 4264182"/>
                <a:gd name="connsiteX13" fmla="*/ 9053 w 1683945"/>
                <a:gd name="connsiteY13" fmla="*/ 1231271 h 4264182"/>
                <a:gd name="connsiteX14" fmla="*/ 108642 w 1683945"/>
                <a:gd name="connsiteY14" fmla="*/ 1195057 h 4264182"/>
                <a:gd name="connsiteX15" fmla="*/ 126748 w 1683945"/>
                <a:gd name="connsiteY15" fmla="*/ 1149790 h 4264182"/>
                <a:gd name="connsiteX16" fmla="*/ 162962 w 1683945"/>
                <a:gd name="connsiteY16" fmla="*/ 1086416 h 4264182"/>
                <a:gd name="connsiteX17" fmla="*/ 162962 w 1683945"/>
                <a:gd name="connsiteY17" fmla="*/ 968721 h 4264182"/>
                <a:gd name="connsiteX18" fmla="*/ 172016 w 1683945"/>
                <a:gd name="connsiteY18" fmla="*/ 832919 h 426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3945" h="4264182">
                  <a:moveTo>
                    <a:pt x="172016" y="832919"/>
                  </a:moveTo>
                  <a:lnTo>
                    <a:pt x="615636" y="0"/>
                  </a:lnTo>
                  <a:lnTo>
                    <a:pt x="1683945" y="0"/>
                  </a:lnTo>
                  <a:lnTo>
                    <a:pt x="1647731" y="4264182"/>
                  </a:lnTo>
                  <a:lnTo>
                    <a:pt x="516047" y="4209861"/>
                  </a:lnTo>
                  <a:lnTo>
                    <a:pt x="0" y="3141552"/>
                  </a:lnTo>
                  <a:lnTo>
                    <a:pt x="0" y="2770360"/>
                  </a:lnTo>
                  <a:lnTo>
                    <a:pt x="9053" y="2399168"/>
                  </a:lnTo>
                  <a:lnTo>
                    <a:pt x="45267" y="2055137"/>
                  </a:lnTo>
                  <a:lnTo>
                    <a:pt x="99588" y="1883121"/>
                  </a:lnTo>
                  <a:lnTo>
                    <a:pt x="99588" y="1819746"/>
                  </a:lnTo>
                  <a:lnTo>
                    <a:pt x="117695" y="1765426"/>
                  </a:lnTo>
                  <a:lnTo>
                    <a:pt x="45267" y="1711105"/>
                  </a:lnTo>
                  <a:lnTo>
                    <a:pt x="9053" y="1231271"/>
                  </a:lnTo>
                  <a:lnTo>
                    <a:pt x="108642" y="1195057"/>
                  </a:lnTo>
                  <a:lnTo>
                    <a:pt x="126748" y="1149790"/>
                  </a:lnTo>
                  <a:lnTo>
                    <a:pt x="162962" y="1086416"/>
                  </a:lnTo>
                  <a:lnTo>
                    <a:pt x="162962" y="968721"/>
                  </a:lnTo>
                  <a:lnTo>
                    <a:pt x="172016" y="832919"/>
                  </a:lnTo>
                  <a:close/>
                </a:path>
              </a:pathLst>
            </a:custGeom>
            <a:solidFill>
              <a:schemeClr val="bg2">
                <a:lumMod val="75000"/>
                <a:alpha val="61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30" name="Group 26"/>
            <p:cNvGrpSpPr>
              <a:grpSpLocks/>
            </p:cNvGrpSpPr>
            <p:nvPr/>
          </p:nvGrpSpPr>
          <p:grpSpPr bwMode="auto">
            <a:xfrm>
              <a:off x="4365566" y="1362076"/>
              <a:ext cx="4778434" cy="3345037"/>
              <a:chOff x="1872" y="859"/>
              <a:chExt cx="3840" cy="2602"/>
            </a:xfrm>
          </p:grpSpPr>
          <p:sp>
            <p:nvSpPr>
              <p:cNvPr id="31" name="Freeform 10"/>
              <p:cNvSpPr>
                <a:spLocks/>
              </p:cNvSpPr>
              <p:nvPr/>
            </p:nvSpPr>
            <p:spPr bwMode="auto">
              <a:xfrm>
                <a:off x="4035" y="1468"/>
                <a:ext cx="166" cy="1811"/>
              </a:xfrm>
              <a:custGeom>
                <a:avLst/>
                <a:gdLst>
                  <a:gd name="T0" fmla="*/ 37 w 184"/>
                  <a:gd name="T1" fmla="*/ 0 h 1965"/>
                  <a:gd name="T2" fmla="*/ 10 w 184"/>
                  <a:gd name="T3" fmla="*/ 119 h 1965"/>
                  <a:gd name="T4" fmla="*/ 13 w 184"/>
                  <a:gd name="T5" fmla="*/ 260 h 1965"/>
                  <a:gd name="T6" fmla="*/ 25 w 184"/>
                  <a:gd name="T7" fmla="*/ 270 h 1965"/>
                  <a:gd name="T8" fmla="*/ 28 w 184"/>
                  <a:gd name="T9" fmla="*/ 285 h 1965"/>
                  <a:gd name="T10" fmla="*/ 21 w 184"/>
                  <a:gd name="T11" fmla="*/ 333 h 1965"/>
                  <a:gd name="T12" fmla="*/ 13 w 184"/>
                  <a:gd name="T13" fmla="*/ 364 h 1965"/>
                  <a:gd name="T14" fmla="*/ 4 w 184"/>
                  <a:gd name="T15" fmla="*/ 520 h 1965"/>
                  <a:gd name="T16" fmla="*/ 4 w 184"/>
                  <a:gd name="T17" fmla="*/ 680 h 19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4"/>
                  <a:gd name="T28" fmla="*/ 0 h 1965"/>
                  <a:gd name="T29" fmla="*/ 184 w 184"/>
                  <a:gd name="T30" fmla="*/ 1965 h 19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4" h="1965">
                    <a:moveTo>
                      <a:pt x="139" y="0"/>
                    </a:moveTo>
                    <a:cubicBezTo>
                      <a:pt x="128" y="201"/>
                      <a:pt x="184" y="270"/>
                      <a:pt x="34" y="345"/>
                    </a:cubicBezTo>
                    <a:cubicBezTo>
                      <a:pt x="39" y="480"/>
                      <a:pt x="31" y="616"/>
                      <a:pt x="49" y="750"/>
                    </a:cubicBezTo>
                    <a:cubicBezTo>
                      <a:pt x="51" y="768"/>
                      <a:pt x="83" y="766"/>
                      <a:pt x="94" y="780"/>
                    </a:cubicBezTo>
                    <a:cubicBezTo>
                      <a:pt x="104" y="792"/>
                      <a:pt x="104" y="810"/>
                      <a:pt x="109" y="825"/>
                    </a:cubicBezTo>
                    <a:cubicBezTo>
                      <a:pt x="100" y="868"/>
                      <a:pt x="92" y="918"/>
                      <a:pt x="79" y="960"/>
                    </a:cubicBezTo>
                    <a:cubicBezTo>
                      <a:pt x="70" y="990"/>
                      <a:pt x="49" y="1050"/>
                      <a:pt x="49" y="1050"/>
                    </a:cubicBezTo>
                    <a:cubicBezTo>
                      <a:pt x="40" y="1194"/>
                      <a:pt x="8" y="1355"/>
                      <a:pt x="4" y="1500"/>
                    </a:cubicBezTo>
                    <a:cubicBezTo>
                      <a:pt x="0" y="1655"/>
                      <a:pt x="4" y="1810"/>
                      <a:pt x="4" y="1965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AutoShape 11"/>
              <p:cNvSpPr>
                <a:spLocks noChangeArrowheads="1"/>
              </p:cNvSpPr>
              <p:nvPr/>
            </p:nvSpPr>
            <p:spPr bwMode="auto">
              <a:xfrm>
                <a:off x="4139" y="1809"/>
                <a:ext cx="83" cy="95"/>
              </a:xfrm>
              <a:prstGeom prst="star4">
                <a:avLst>
                  <a:gd name="adj" fmla="val 12500"/>
                </a:avLst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he-IL" alt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 flipH="1" flipV="1">
                <a:off x="3039" y="1730"/>
                <a:ext cx="1659" cy="1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 rot="21512547" flipH="1">
                <a:off x="4118" y="1753"/>
                <a:ext cx="83" cy="1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Line 14"/>
              <p:cNvSpPr>
                <a:spLocks noChangeShapeType="1"/>
              </p:cNvSpPr>
              <p:nvPr/>
            </p:nvSpPr>
            <p:spPr bwMode="auto">
              <a:xfrm flipH="1">
                <a:off x="3205" y="1658"/>
                <a:ext cx="84" cy="1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AutoShape 15"/>
              <p:cNvSpPr>
                <a:spLocks noChangeArrowheads="1"/>
              </p:cNvSpPr>
              <p:nvPr/>
            </p:nvSpPr>
            <p:spPr bwMode="auto">
              <a:xfrm>
                <a:off x="4111" y="2561"/>
                <a:ext cx="84" cy="95"/>
              </a:xfrm>
              <a:prstGeom prst="star4">
                <a:avLst>
                  <a:gd name="adj" fmla="val 12500"/>
                </a:avLst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he-IL" alt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Line 16"/>
              <p:cNvSpPr>
                <a:spLocks noChangeShapeType="1"/>
              </p:cNvSpPr>
              <p:nvPr/>
            </p:nvSpPr>
            <p:spPr bwMode="auto">
              <a:xfrm flipH="1" flipV="1">
                <a:off x="2874" y="2465"/>
                <a:ext cx="1659" cy="1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 sz="14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auto">
              <a:xfrm>
                <a:off x="4450" y="2186"/>
                <a:ext cx="344" cy="2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 dirty="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חוף</a:t>
                </a:r>
                <a:endParaRPr lang="en-US" altLang="he-IL" sz="1400" dirty="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  <a:p>
                <a:pPr algn="l" rtl="0"/>
                <a:endParaRPr lang="en-US" altLang="he-IL" sz="14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David" pitchFamily="34" charset="-79"/>
                </a:endParaRPr>
              </a:p>
            </p:txBody>
          </p:sp>
          <p:sp>
            <p:nvSpPr>
              <p:cNvPr id="39" name="Text Box 18"/>
              <p:cNvSpPr txBox="1">
                <a:spLocks noChangeArrowheads="1"/>
              </p:cNvSpPr>
              <p:nvPr/>
            </p:nvSpPr>
            <p:spPr bwMode="auto">
              <a:xfrm>
                <a:off x="3371" y="2135"/>
                <a:ext cx="344" cy="23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ים</a:t>
                </a:r>
                <a:endParaRPr lang="en-US" altLang="he-IL" sz="140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  <a:p>
                <a:pPr algn="l" rtl="0"/>
                <a:endParaRPr lang="en-US" altLang="he-IL" sz="140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David" pitchFamily="34" charset="-79"/>
                </a:endParaRPr>
              </a:p>
            </p:txBody>
          </p:sp>
          <p:sp>
            <p:nvSpPr>
              <p:cNvPr id="40" name="AutoShape 19"/>
              <p:cNvSpPr>
                <a:spLocks/>
              </p:cNvSpPr>
              <p:nvPr/>
            </p:nvSpPr>
            <p:spPr bwMode="auto">
              <a:xfrm>
                <a:off x="4457" y="2924"/>
                <a:ext cx="830" cy="390"/>
              </a:xfrm>
              <a:prstGeom prst="borderCallout2">
                <a:avLst>
                  <a:gd name="adj1" fmla="val 24304"/>
                  <a:gd name="adj2" fmla="val -14556"/>
                  <a:gd name="adj3" fmla="val -78623"/>
                  <a:gd name="adj4" fmla="val -31840"/>
                  <a:gd name="adj5" fmla="val -15272"/>
                  <a:gd name="adj6" fmla="val -23525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 dirty="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נקודת סוף החוף</a:t>
                </a:r>
                <a:endParaRPr lang="en-US" altLang="he-IL" sz="1400" dirty="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  <a:p>
                <a:pPr algn="l" rtl="0"/>
                <a:endParaRPr lang="en-US" altLang="he-IL" sz="14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David" pitchFamily="34" charset="-79"/>
                </a:endParaRPr>
              </a:p>
            </p:txBody>
          </p:sp>
          <p:sp>
            <p:nvSpPr>
              <p:cNvPr id="41" name="AutoShape 20"/>
              <p:cNvSpPr>
                <a:spLocks/>
              </p:cNvSpPr>
              <p:nvPr/>
            </p:nvSpPr>
            <p:spPr bwMode="auto">
              <a:xfrm>
                <a:off x="4847" y="1267"/>
                <a:ext cx="865" cy="339"/>
              </a:xfrm>
              <a:prstGeom prst="borderCallout2">
                <a:avLst>
                  <a:gd name="adj1" fmla="val 52509"/>
                  <a:gd name="adj2" fmla="val -6472"/>
                  <a:gd name="adj3" fmla="val 51917"/>
                  <a:gd name="adj4" fmla="val -18972"/>
                  <a:gd name="adj5" fmla="val 158704"/>
                  <a:gd name="adj6" fmla="val -73806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נקודת תחילת החוף</a:t>
                </a:r>
                <a:endParaRPr lang="en-US" altLang="he-IL" sz="140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</p:txBody>
          </p:sp>
          <p:sp>
            <p:nvSpPr>
              <p:cNvPr id="42" name="AutoShape 21"/>
              <p:cNvSpPr>
                <a:spLocks/>
              </p:cNvSpPr>
              <p:nvPr/>
            </p:nvSpPr>
            <p:spPr bwMode="auto">
              <a:xfrm>
                <a:off x="2728" y="3096"/>
                <a:ext cx="929" cy="365"/>
              </a:xfrm>
              <a:prstGeom prst="borderCallout2">
                <a:avLst>
                  <a:gd name="adj1" fmla="val 26088"/>
                  <a:gd name="adj2" fmla="val 108333"/>
                  <a:gd name="adj3" fmla="val 26088"/>
                  <a:gd name="adj4" fmla="val 127083"/>
                  <a:gd name="adj5" fmla="val -68449"/>
                  <a:gd name="adj6" fmla="val 139245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 dirty="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קו הגבול בין החוף לים</a:t>
                </a:r>
                <a:endParaRPr lang="en-US" altLang="he-IL" sz="1400" dirty="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</p:txBody>
          </p:sp>
          <p:sp>
            <p:nvSpPr>
              <p:cNvPr id="43" name="AutoShape 22"/>
              <p:cNvSpPr>
                <a:spLocks/>
              </p:cNvSpPr>
              <p:nvPr/>
            </p:nvSpPr>
            <p:spPr bwMode="auto">
              <a:xfrm>
                <a:off x="1872" y="1766"/>
                <a:ext cx="567" cy="247"/>
              </a:xfrm>
              <a:prstGeom prst="borderCallout2">
                <a:avLst>
                  <a:gd name="adj1" fmla="val 38708"/>
                  <a:gd name="adj2" fmla="val 112500"/>
                  <a:gd name="adj3" fmla="val 35630"/>
                  <a:gd name="adj4" fmla="val 155972"/>
                  <a:gd name="adj5" fmla="val 272065"/>
                  <a:gd name="adj6" fmla="val 177426"/>
                </a:avLst>
              </a:pr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 dirty="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אזימוט</a:t>
                </a:r>
                <a:endParaRPr lang="en-US" altLang="he-IL" sz="1400" dirty="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</p:txBody>
          </p:sp>
          <p:sp>
            <p:nvSpPr>
              <p:cNvPr id="44" name="AutoShape 23"/>
              <p:cNvSpPr>
                <a:spLocks/>
              </p:cNvSpPr>
              <p:nvPr/>
            </p:nvSpPr>
            <p:spPr bwMode="auto">
              <a:xfrm>
                <a:off x="1961" y="1240"/>
                <a:ext cx="573" cy="262"/>
              </a:xfrm>
              <a:prstGeom prst="borderCallout2">
                <a:avLst>
                  <a:gd name="adj1" fmla="val 36366"/>
                  <a:gd name="adj2" fmla="val 113560"/>
                  <a:gd name="adj3" fmla="val 28282"/>
                  <a:gd name="adj4" fmla="val 145060"/>
                  <a:gd name="adj5" fmla="val 168685"/>
                  <a:gd name="adj6" fmla="val 178875"/>
                </a:avLst>
              </a:prstGeom>
              <a:solidFill>
                <a:srgbClr val="FFFFFF"/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אזימוט</a:t>
                </a:r>
                <a:endParaRPr lang="en-US" altLang="he-IL" sz="140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</p:txBody>
          </p:sp>
          <p:sp>
            <p:nvSpPr>
              <p:cNvPr id="45" name="AutoShape 24"/>
              <p:cNvSpPr>
                <a:spLocks/>
              </p:cNvSpPr>
              <p:nvPr/>
            </p:nvSpPr>
            <p:spPr bwMode="auto">
              <a:xfrm>
                <a:off x="2915" y="1050"/>
                <a:ext cx="443" cy="214"/>
              </a:xfrm>
              <a:prstGeom prst="borderCallout2">
                <a:avLst>
                  <a:gd name="adj1" fmla="val 44444"/>
                  <a:gd name="adj2" fmla="val 123528"/>
                  <a:gd name="adj3" fmla="val 44444"/>
                  <a:gd name="adj4" fmla="val 181963"/>
                  <a:gd name="adj5" fmla="val 253088"/>
                  <a:gd name="adj6" fmla="val 90833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קו ב'</a:t>
                </a:r>
                <a:endParaRPr lang="en-US" altLang="he-IL" sz="140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</p:txBody>
          </p:sp>
          <p:sp>
            <p:nvSpPr>
              <p:cNvPr id="46" name="AutoShape 25"/>
              <p:cNvSpPr>
                <a:spLocks/>
              </p:cNvSpPr>
              <p:nvPr/>
            </p:nvSpPr>
            <p:spPr bwMode="auto">
              <a:xfrm>
                <a:off x="4491" y="859"/>
                <a:ext cx="457" cy="286"/>
              </a:xfrm>
              <a:prstGeom prst="borderCallout2">
                <a:avLst>
                  <a:gd name="adj1" fmla="val 84474"/>
                  <a:gd name="adj2" fmla="val -12670"/>
                  <a:gd name="adj3" fmla="val 166363"/>
                  <a:gd name="adj4" fmla="val -35340"/>
                  <a:gd name="adj5" fmla="val 299074"/>
                  <a:gd name="adj6" fmla="val -62625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rtl="0"/>
                <a:r>
                  <a:rPr lang="he-IL" altLang="he-IL" sz="1400">
                    <a:solidFill>
                      <a:schemeClr val="accent1">
                        <a:lumMod val="50000"/>
                      </a:schemeClr>
                    </a:solidFill>
                    <a:latin typeface="Times New Roman (Hebrew)"/>
                    <a:cs typeface="David" pitchFamily="34" charset="-79"/>
                  </a:rPr>
                  <a:t>קו א'</a:t>
                </a:r>
                <a:endParaRPr lang="en-US" altLang="he-IL" sz="1400">
                  <a:solidFill>
                    <a:schemeClr val="accent1">
                      <a:lumMod val="50000"/>
                    </a:schemeClr>
                  </a:solidFill>
                  <a:latin typeface="Times New Roman (Hebrew)"/>
                  <a:cs typeface="David" pitchFamily="34" charset="-79"/>
                </a:endParaRPr>
              </a:p>
            </p:txBody>
          </p:sp>
        </p:grpSp>
        <p:cxnSp>
          <p:nvCxnSpPr>
            <p:cNvPr id="10" name="מחבר ישר 9"/>
            <p:cNvCxnSpPr>
              <a:endCxn id="40" idx="2"/>
            </p:cNvCxnSpPr>
            <p:nvPr/>
          </p:nvCxnSpPr>
          <p:spPr>
            <a:xfrm>
              <a:off x="7204005" y="3672234"/>
              <a:ext cx="378293" cy="5952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" name="אליפסה 2052"/>
          <p:cNvSpPr/>
          <p:nvPr/>
        </p:nvSpPr>
        <p:spPr>
          <a:xfrm>
            <a:off x="7266428" y="3066568"/>
            <a:ext cx="113889" cy="829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אליפסה 53"/>
          <p:cNvSpPr/>
          <p:nvPr/>
        </p:nvSpPr>
        <p:spPr>
          <a:xfrm>
            <a:off x="7220480" y="4032223"/>
            <a:ext cx="113889" cy="8291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67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>
            <a:off x="0" y="0"/>
            <a:ext cx="9144000" cy="1052736"/>
            <a:chOff x="0" y="0"/>
            <a:chExt cx="9144000" cy="1052736"/>
          </a:xfrm>
        </p:grpSpPr>
        <p:sp>
          <p:nvSpPr>
            <p:cNvPr id="4" name="מלבן 3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1000"/>
              </a:schemeClr>
            </a:solidFill>
            <a:ln>
              <a:solidFill>
                <a:schemeClr val="accent1">
                  <a:lumMod val="40000"/>
                  <a:lumOff val="60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S:\גבולות שיפוט וחלוקת הכנסות\ועדות\קבצי עזר\לוגו\משרד הפנים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798"/>
              <a:ext cx="720080" cy="78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7" y="1052736"/>
            <a:ext cx="729241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00" y="6093428"/>
            <a:ext cx="1905072" cy="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4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93159"/>
            <a:ext cx="7200800" cy="577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קבוצה 4"/>
          <p:cNvGrpSpPr/>
          <p:nvPr/>
        </p:nvGrpSpPr>
        <p:grpSpPr>
          <a:xfrm>
            <a:off x="0" y="0"/>
            <a:ext cx="9144000" cy="1052736"/>
            <a:chOff x="0" y="0"/>
            <a:chExt cx="9144000" cy="1052736"/>
          </a:xfrm>
        </p:grpSpPr>
        <p:sp>
          <p:nvSpPr>
            <p:cNvPr id="4" name="מלבן 3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1000"/>
              </a:schemeClr>
            </a:solidFill>
            <a:ln>
              <a:solidFill>
                <a:schemeClr val="accent1">
                  <a:lumMod val="40000"/>
                  <a:lumOff val="60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S:\גבולות שיפוט וחלוקת הכנסות\ועדות\קבצי עזר\לוגו\משרד הפנים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798"/>
              <a:ext cx="720080" cy="78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159843"/>
            <a:ext cx="1905072" cy="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1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9" y="1100027"/>
            <a:ext cx="8594087" cy="571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קבוצה 4"/>
          <p:cNvGrpSpPr/>
          <p:nvPr/>
        </p:nvGrpSpPr>
        <p:grpSpPr>
          <a:xfrm>
            <a:off x="0" y="0"/>
            <a:ext cx="9144000" cy="1052736"/>
            <a:chOff x="0" y="0"/>
            <a:chExt cx="9144000" cy="1052736"/>
          </a:xfrm>
        </p:grpSpPr>
        <p:sp>
          <p:nvSpPr>
            <p:cNvPr id="4" name="מלבן 3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1000"/>
              </a:schemeClr>
            </a:solidFill>
            <a:ln>
              <a:solidFill>
                <a:schemeClr val="accent1">
                  <a:lumMod val="40000"/>
                  <a:lumOff val="60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S:\גבולות שיפוט וחלוקת הכנסות\ועדות\קבצי עזר\לוגו\משרד הפנים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798"/>
              <a:ext cx="720080" cy="78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9125"/>
            <a:ext cx="1905072" cy="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8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80041"/>
            <a:ext cx="7203977" cy="577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קבוצה 4"/>
          <p:cNvGrpSpPr/>
          <p:nvPr/>
        </p:nvGrpSpPr>
        <p:grpSpPr>
          <a:xfrm>
            <a:off x="0" y="0"/>
            <a:ext cx="9144000" cy="1052736"/>
            <a:chOff x="0" y="0"/>
            <a:chExt cx="9144000" cy="1052736"/>
          </a:xfrm>
        </p:grpSpPr>
        <p:sp>
          <p:nvSpPr>
            <p:cNvPr id="4" name="מלבן 3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1000"/>
              </a:schemeClr>
            </a:solidFill>
            <a:ln>
              <a:solidFill>
                <a:schemeClr val="accent1">
                  <a:lumMod val="40000"/>
                  <a:lumOff val="60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S:\גבולות שיפוט וחלוקת הכנסות\ועדות\קבצי עזר\לוגו\משרד הפנים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798"/>
              <a:ext cx="720080" cy="78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165436"/>
            <a:ext cx="1905072" cy="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1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0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6871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לבן 1"/>
          <p:cNvSpPr/>
          <p:nvPr/>
        </p:nvSpPr>
        <p:spPr>
          <a:xfrm>
            <a:off x="2333625" y="2344498"/>
            <a:ext cx="6264275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he-IL" sz="2700" b="1" dirty="0" smtClean="0">
                <a:solidFill>
                  <a:srgbClr val="C00000"/>
                </a:solidFill>
              </a:rPr>
              <a:t>לפי סעיף 4 לחוק הסדרת מקומות רחצה- רשות </a:t>
            </a:r>
            <a:r>
              <a:rPr lang="he-IL" sz="2700" b="1" dirty="0">
                <a:solidFill>
                  <a:srgbClr val="C00000"/>
                </a:solidFill>
              </a:rPr>
              <a:t>מקומית שבתחומה נמצא מקום רחצה מוכרז </a:t>
            </a:r>
            <a:r>
              <a:rPr lang="he-IL" sz="27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חייבת </a:t>
            </a:r>
            <a:r>
              <a:rPr lang="he-IL" sz="2700" b="1" dirty="0">
                <a:solidFill>
                  <a:srgbClr val="C00000"/>
                </a:solidFill>
              </a:rPr>
              <a:t>לקיים בו את הוראות שר </a:t>
            </a:r>
            <a:r>
              <a:rPr lang="he-IL" sz="2700" b="1" dirty="0" smtClean="0">
                <a:solidFill>
                  <a:srgbClr val="C00000"/>
                </a:solidFill>
              </a:rPr>
              <a:t>הפנים</a:t>
            </a: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13322" name="מלבן 2"/>
          <p:cNvSpPr>
            <a:spLocks noChangeArrowheads="1"/>
          </p:cNvSpPr>
          <p:nvPr/>
        </p:nvSpPr>
        <p:spPr bwMode="auto">
          <a:xfrm>
            <a:off x="2418567" y="3900697"/>
            <a:ext cx="60261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ע"פ פקודת העיריות נוסח חדש, סעיף 242 וסעיף 249(29) על הרשות המקומית כמחזיקה </a:t>
            </a:r>
            <a:r>
              <a:rPr lang="he-IL" altLang="he-I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במקרקעי החוף </a:t>
            </a:r>
            <a:r>
              <a:rPr lang="he-IL" altLang="he-I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וכאחראית </a:t>
            </a:r>
            <a:r>
              <a:rPr lang="he-IL" altLang="he-I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בפועל על המקרקעין שבתחומה, מוטלת </a:t>
            </a:r>
            <a:r>
              <a:rPr lang="he-IL" altLang="he-I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החובה </a:t>
            </a:r>
            <a:r>
              <a:rPr lang="he-IL" altLang="he-I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לדאוג לניקוי החופים שבתחומה ופינוי מטרדים ומפגעים הנמצאים שם. </a:t>
            </a:r>
            <a:endParaRPr lang="en-US" altLang="he-I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175681" y="1422160"/>
            <a:ext cx="6511925" cy="1143000"/>
          </a:xfrm>
        </p:spPr>
        <p:txBody>
          <a:bodyPr/>
          <a:lstStyle/>
          <a:p>
            <a:pPr marL="0" lvl="0" indent="0" eaLnBrk="1" hangingPunct="1">
              <a:buClrTx/>
              <a:buSzTx/>
              <a:buNone/>
              <a:defRPr/>
            </a:pPr>
            <a:r>
              <a:rPr lang="he-IL" sz="42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חובת הרשות המקומית:</a:t>
            </a:r>
            <a:r>
              <a:rPr lang="he-IL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he-IL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he-IL" sz="4400" dirty="0">
                <a:solidFill>
                  <a:srgbClr val="FF0000"/>
                </a:solidFill>
              </a:rPr>
              <a:t/>
            </a:r>
            <a:br>
              <a:rPr lang="he-IL" sz="4400" dirty="0">
                <a:solidFill>
                  <a:srgbClr val="FF0000"/>
                </a:solidFill>
              </a:rPr>
            </a:br>
            <a:endParaRPr lang="he-IL" sz="4200" dirty="0"/>
          </a:p>
        </p:txBody>
      </p:sp>
    </p:spTree>
    <p:extLst>
      <p:ext uri="{BB962C8B-B14F-4D97-AF65-F5344CB8AC3E}">
        <p14:creationId xmlns:p14="http://schemas.microsoft.com/office/powerpoint/2010/main" val="22719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5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0966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8" name="מלבן 1"/>
          <p:cNvSpPr>
            <a:spLocks noChangeArrowheads="1"/>
          </p:cNvSpPr>
          <p:nvPr/>
        </p:nvSpPr>
        <p:spPr bwMode="auto">
          <a:xfrm>
            <a:off x="4321175" y="11760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9" name="Picture 2" descr="C:\Users\israel\Desktop\מצגת בטיחות בחופי רחצה בישראל\imagesCABAQX3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41" y="1477964"/>
            <a:ext cx="66071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571625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9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 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90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1991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3" name="Picture 3" descr="http://www.lifeguard.co.il/afy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04" y="2486157"/>
            <a:ext cx="5976937" cy="4392613"/>
          </a:xfrm>
          <a:prstGeom prst="rect">
            <a:avLst/>
          </a:prstGeom>
          <a:noFill/>
          <a:ln w="317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23266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571625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3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 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4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3015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7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58938"/>
            <a:ext cx="589756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571625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7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 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4039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1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4" y="1835150"/>
            <a:ext cx="661511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1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     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לרישוי עסקים ואתרי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2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5063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5" name="Picture 8" descr="D:\חגית\חברת מצגות\מצגות יוסי\תמונות רחצה בטוחה\pi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11688" r="48090" b="6534"/>
          <a:stretch>
            <a:fillRect/>
          </a:stretch>
        </p:blipFill>
        <p:spPr bwMode="auto">
          <a:xfrm>
            <a:off x="2232032" y="1484317"/>
            <a:ext cx="30956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D:\חגית\חברת מצגות\מצגות יוסי\תמונות רחצה בטוחה\pic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65182" r="53305" b="25900"/>
          <a:stretch>
            <a:fillRect/>
          </a:stretch>
        </p:blipFill>
        <p:spPr bwMode="auto">
          <a:xfrm>
            <a:off x="5473700" y="3271838"/>
            <a:ext cx="36544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4" descr="D:\חגית\חברת מצגות\מצגות יוסי\תמונות רחצה בטוחה\pi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7532" r="58359" b="59322"/>
          <a:stretch>
            <a:fillRect/>
          </a:stretch>
        </p:blipFill>
        <p:spPr bwMode="auto">
          <a:xfrm>
            <a:off x="5486403" y="4391025"/>
            <a:ext cx="1733550" cy="22098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6" descr="D:\חגית\חברת מצגות\מצגות יוסי\תמונות רחצה בטוחה\pi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4" t="52687" r="9206" b="15201"/>
          <a:stretch>
            <a:fillRect/>
          </a:stretch>
        </p:blipFill>
        <p:spPr bwMode="auto">
          <a:xfrm>
            <a:off x="7380354" y="4387850"/>
            <a:ext cx="1728787" cy="22098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9" name="TextBox 2"/>
          <p:cNvSpPr txBox="1">
            <a:spLocks noChangeArrowheads="1"/>
          </p:cNvSpPr>
          <p:nvPr/>
        </p:nvSpPr>
        <p:spPr bwMode="auto">
          <a:xfrm>
            <a:off x="5465766" y="1600203"/>
            <a:ext cx="364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he-IL" altLang="he-IL" sz="3600" b="1">
                <a:solidFill>
                  <a:srgbClr val="FF0000"/>
                </a:solidFill>
              </a:rPr>
              <a:t>שילוט וציוד הצלה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7110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340009" y="1573213"/>
            <a:ext cx="6664325" cy="5842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defRPr/>
            </a:pPr>
            <a:endParaRPr lang="he-IL" sz="3200" b="1" dirty="0" smtClean="0">
              <a:solidFill>
                <a:srgbClr val="FF0000"/>
              </a:solidFill>
            </a:endParaRPr>
          </a:p>
        </p:txBody>
      </p:sp>
      <p:sp>
        <p:nvSpPr>
          <p:cNvPr id="47113" name="מלבן 1"/>
          <p:cNvSpPr>
            <a:spLocks noChangeArrowheads="1"/>
          </p:cNvSpPr>
          <p:nvPr/>
        </p:nvSpPr>
        <p:spPr bwMode="auto">
          <a:xfrm>
            <a:off x="4421188" y="95382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4" name="Picture 20" descr="C:\Users\tsaraha\AppData\Local\Microsoft\Windows\Temporary Internet Files\Content.Outlook\43XU91JL\IMG_13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57545"/>
            <a:ext cx="2808288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C:\Users\tatefkh\Desktop\תמונות\20141231_125651_resiz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1" y="2157413"/>
            <a:ext cx="3779838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     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לרישוי עסקים ואתרי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8135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7" name="Picture 5" descr="http://www.fax4x4.co.il/img_srv/f8e5bd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2536957"/>
            <a:ext cx="3843338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Box 1"/>
          <p:cNvSpPr txBox="1">
            <a:spLocks noChangeArrowheads="1"/>
          </p:cNvSpPr>
          <p:nvPr/>
        </p:nvSpPr>
        <p:spPr bwMode="auto">
          <a:xfrm>
            <a:off x="2284419" y="1706563"/>
            <a:ext cx="584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he-IL" altLang="he-IL"/>
              <a:t>      </a:t>
            </a:r>
            <a:r>
              <a:rPr lang="he-IL" altLang="he-IL" sz="3200" b="1">
                <a:solidFill>
                  <a:srgbClr val="FF0000"/>
                </a:solidFill>
              </a:rPr>
              <a:t>אופנוע - ים              גלגל הצלה </a:t>
            </a:r>
          </a:p>
        </p:txBody>
      </p:sp>
      <p:pic>
        <p:nvPicPr>
          <p:cNvPr id="48139" name="Picture 4" descr="C:\Users\israel\Desktop\מצגת בטיחות בחופי רחצה בישראל\imagesCA0LTM4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216" y="2786063"/>
            <a:ext cx="25130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455738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     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לרישוי עסקים ואתרי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8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49159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1" name="Picture 5" descr="http://www.lifeguard.co.il/hasa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20833"/>
          <a:stretch>
            <a:fillRect/>
          </a:stretch>
        </p:blipFill>
        <p:spPr bwMode="auto">
          <a:xfrm>
            <a:off x="2916238" y="2565532"/>
            <a:ext cx="57594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Box 4"/>
          <p:cNvSpPr txBox="1">
            <a:spLocks noChangeArrowheads="1"/>
          </p:cNvSpPr>
          <p:nvPr/>
        </p:nvSpPr>
        <p:spPr bwMode="auto">
          <a:xfrm>
            <a:off x="3598929" y="1611313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he-IL" altLang="he-IL"/>
              <a:t>                            </a:t>
            </a:r>
            <a:r>
              <a:rPr lang="he-IL" altLang="he-IL" sz="4800" b="1">
                <a:solidFill>
                  <a:srgbClr val="FF0000"/>
                </a:solidFill>
              </a:rPr>
              <a:t>חסקה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571625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1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 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2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50183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5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13" y="1835150"/>
            <a:ext cx="68675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571625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1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 האגף לאתרי רחצה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2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50183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5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13" y="1835150"/>
            <a:ext cx="68675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9297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4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5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51206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449513" y="1573216"/>
            <a:ext cx="6299200" cy="923925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5400" b="1" u="sng" dirty="0" smtClean="0">
                <a:solidFill>
                  <a:srgbClr val="FF0000"/>
                </a:solidFill>
              </a:rPr>
              <a:t>הנגשה </a:t>
            </a:r>
          </a:p>
        </p:txBody>
      </p:sp>
      <p:sp>
        <p:nvSpPr>
          <p:cNvPr id="25" name="מלבן עם פינות אלכסוניות חתוכות 24"/>
          <p:cNvSpPr/>
          <p:nvPr/>
        </p:nvSpPr>
        <p:spPr>
          <a:xfrm>
            <a:off x="2184120" y="3106667"/>
            <a:ext cx="6830436" cy="3491115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</p:txBody>
      </p:sp>
      <p:sp>
        <p:nvSpPr>
          <p:cNvPr id="51212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3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849563"/>
            <a:ext cx="6761162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53254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מלבן 1"/>
          <p:cNvSpPr>
            <a:spLocks noChangeArrowheads="1"/>
          </p:cNvSpPr>
          <p:nvPr/>
        </p:nvSpPr>
        <p:spPr bwMode="auto">
          <a:xfrm>
            <a:off x="4321175" y="11760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7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6460" y="0"/>
            <a:ext cx="18649951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1750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449513" y="1573213"/>
            <a:ext cx="6299200" cy="83185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4800" b="1" u="sng" dirty="0" smtClean="0">
                <a:solidFill>
                  <a:srgbClr val="FF0000"/>
                </a:solidFill>
              </a:rPr>
              <a:t>הים משאב לאומי  </a:t>
            </a:r>
          </a:p>
        </p:txBody>
      </p:sp>
      <p:sp>
        <p:nvSpPr>
          <p:cNvPr id="25" name="מלבן עם פינות אלכסוניות חתוכות 24"/>
          <p:cNvSpPr/>
          <p:nvPr/>
        </p:nvSpPr>
        <p:spPr>
          <a:xfrm>
            <a:off x="2184120" y="2781060"/>
            <a:ext cx="6830436" cy="3600399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r>
              <a:rPr lang="he-IL" sz="2400" b="1" dirty="0">
                <a:solidFill>
                  <a:schemeClr val="tx1"/>
                </a:solidFill>
              </a:rPr>
              <a:t>חופי הים בישראל , כמו במדינות רבות אחרות בעולם , מהווים משאב לאומי חשוב , ההשלכות הנובעות מרמת פיתוחם של חופי הים כמקומות רחצה , נופש , ובילוי וכן מידת הנגישות של הציבור אליהם הינן בתחומים רבים וחשובים. בכלל זה , בתחום החברתי , התרבותי , הכלכלי והתיירותי . </a:t>
            </a: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r>
              <a:rPr lang="he-IL" sz="2400" dirty="0">
                <a:solidFill>
                  <a:srgbClr val="FF0000"/>
                </a:solidFill>
              </a:rPr>
              <a:t>י</a:t>
            </a:r>
          </a:p>
        </p:txBody>
      </p:sp>
      <p:sp>
        <p:nvSpPr>
          <p:cNvPr id="31756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7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54278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0" name="מלבן 1"/>
          <p:cNvSpPr>
            <a:spLocks noChangeArrowheads="1"/>
          </p:cNvSpPr>
          <p:nvPr/>
        </p:nvSpPr>
        <p:spPr bwMode="auto">
          <a:xfrm>
            <a:off x="4321175" y="11760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1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04" y="1598615"/>
            <a:ext cx="66500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258888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8" y="135070"/>
            <a:ext cx="4524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מלבן 7"/>
          <p:cNvSpPr>
            <a:spLocks noChangeArrowheads="1"/>
          </p:cNvSpPr>
          <p:nvPr/>
        </p:nvSpPr>
        <p:spPr bwMode="auto">
          <a:xfrm>
            <a:off x="3386138" y="382588"/>
            <a:ext cx="1858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b="1"/>
              <a:t> </a:t>
            </a:r>
            <a:endParaRPr lang="en-US" altLang="he-IL"/>
          </a:p>
          <a:p>
            <a:r>
              <a:rPr lang="he-IL" altLang="he-IL" sz="1400" b="1"/>
              <a:t>מדינת    ישראל</a:t>
            </a:r>
            <a:endParaRPr lang="en-US" altLang="he-IL" sz="1400"/>
          </a:p>
          <a:p>
            <a:r>
              <a:rPr lang="en-US" altLang="he-IL" sz="1400" b="1"/>
              <a:t>State Of Israel</a:t>
            </a:r>
            <a:endParaRPr lang="he-IL" altLang="he-IL" sz="1400"/>
          </a:p>
        </p:txBody>
      </p:sp>
      <p:sp>
        <p:nvSpPr>
          <p:cNvPr id="55301" name="מלבן 8"/>
          <p:cNvSpPr>
            <a:spLocks noChangeArrowheads="1"/>
          </p:cNvSpPr>
          <p:nvPr/>
        </p:nvSpPr>
        <p:spPr bwMode="auto">
          <a:xfrm>
            <a:off x="6875467" y="76200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האגף לאתרי  רחצה</a:t>
            </a:r>
            <a:endParaRPr lang="he-IL" altLang="he-IL" sz="1400"/>
          </a:p>
        </p:txBody>
      </p:sp>
      <p:sp>
        <p:nvSpPr>
          <p:cNvPr id="55302" name="מלבן 10"/>
          <p:cNvSpPr>
            <a:spLocks noChangeArrowheads="1"/>
          </p:cNvSpPr>
          <p:nvPr/>
        </p:nvSpPr>
        <p:spPr bwMode="auto">
          <a:xfrm>
            <a:off x="3" y="95381"/>
            <a:ext cx="37798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Ministry Of  Interior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Government </a:t>
            </a: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Administration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4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>
            <a:off x="2124141" y="1412881"/>
            <a:ext cx="7019925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he-IL" dirty="0"/>
              <a:t> </a:t>
            </a:r>
            <a:endParaRPr lang="en-US" sz="2000" dirty="0">
              <a:solidFill>
                <a:srgbClr val="FF0000"/>
              </a:solidFill>
            </a:endParaRPr>
          </a:p>
          <a:p>
            <a:pPr algn="r">
              <a:defRPr/>
            </a:pPr>
            <a:r>
              <a:rPr lang="he-IL" sz="2000" b="1" dirty="0">
                <a:solidFill>
                  <a:srgbClr val="FF0000"/>
                </a:solidFill>
              </a:rPr>
              <a:t>                </a:t>
            </a:r>
            <a:r>
              <a:rPr lang="he-IL" sz="2000" b="1" dirty="0" err="1">
                <a:solidFill>
                  <a:srgbClr val="FF0000"/>
                </a:solidFill>
              </a:rPr>
              <a:t>תוכנית</a:t>
            </a:r>
            <a:r>
              <a:rPr lang="he-IL" sz="2000" b="1" dirty="0">
                <a:solidFill>
                  <a:srgbClr val="FF0000"/>
                </a:solidFill>
              </a:rPr>
              <a:t> רב שנתית לפתוח חופי </a:t>
            </a:r>
            <a:r>
              <a:rPr lang="he-IL" sz="2000" b="1" dirty="0" smtClean="0">
                <a:solidFill>
                  <a:srgbClr val="FF0000"/>
                </a:solidFill>
              </a:rPr>
              <a:t>רחצה חדשים </a:t>
            </a:r>
          </a:p>
          <a:p>
            <a:pPr algn="r">
              <a:defRPr/>
            </a:pPr>
            <a:r>
              <a:rPr lang="he-IL" sz="2000" b="1" dirty="0">
                <a:solidFill>
                  <a:srgbClr val="FF0000"/>
                </a:solidFill>
              </a:rPr>
              <a:t> </a:t>
            </a:r>
            <a:r>
              <a:rPr lang="he-IL" sz="2000" b="1" dirty="0" smtClean="0">
                <a:solidFill>
                  <a:srgbClr val="FF0000"/>
                </a:solidFill>
              </a:rPr>
              <a:t>                                 (תקציב 2020-2015) </a:t>
            </a:r>
            <a:endParaRPr lang="he-IL" sz="2000" b="1" dirty="0">
              <a:solidFill>
                <a:srgbClr val="FF0000"/>
              </a:solidFill>
            </a:endParaRPr>
          </a:p>
          <a:p>
            <a:pPr algn="r">
              <a:defRPr/>
            </a:pPr>
            <a:r>
              <a:rPr lang="he-IL" sz="2000" b="1" dirty="0">
                <a:solidFill>
                  <a:srgbClr val="FF0000"/>
                </a:solidFill>
              </a:rPr>
              <a:t>                                                    </a:t>
            </a:r>
            <a:r>
              <a:rPr lang="he-IL" sz="1600" b="1" dirty="0" smtClean="0">
                <a:solidFill>
                  <a:srgbClr val="FF0000"/>
                </a:solidFill>
              </a:rPr>
              <a:t>                                     </a:t>
            </a:r>
            <a:endParaRPr lang="en-US" sz="1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על מנת לבחון היתכנות של פיתוח חופים חדשים האגף </a:t>
            </a: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לאתרי רחצה ביצע מיפוי של כלל החופים בארץ </a:t>
            </a: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. המיפוי </a:t>
            </a: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התבצע בשיתוף מנהלי החופים ברשויות המקומיות </a:t>
            </a: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שוכנות החופים וכן </a:t>
            </a: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בהתייעצות עם  </a:t>
            </a: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אנשי המקצוע לרבות המצילים. </a:t>
            </a: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בהסתמך על המיפוי והצרכים, </a:t>
            </a: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אגף החופים במשרד הפנים המליץ בהוספת </a:t>
            </a: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24 תחנות הצלה בחופי הארץ לפי התוכנית </a:t>
            </a: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כדלקמן:</a:t>
            </a:r>
            <a:endParaRPr lang="he-IL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e-IL" sz="1600" b="1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he-IL" sz="1600" b="1" u="sng" dirty="0" smtClean="0">
                <a:solidFill>
                  <a:schemeClr val="bg2">
                    <a:lumMod val="50000"/>
                  </a:schemeClr>
                </a:solidFill>
              </a:rPr>
              <a:t>עלויות </a:t>
            </a:r>
            <a:r>
              <a:rPr lang="he-IL" sz="1600" b="1" u="sng" dirty="0">
                <a:solidFill>
                  <a:schemeClr val="bg2">
                    <a:lumMod val="50000"/>
                  </a:schemeClr>
                </a:solidFill>
              </a:rPr>
              <a:t>הקמה ותפעול של חוף רחצה :</a:t>
            </a:r>
            <a:endParaRPr lang="en-US" sz="1600" b="1" u="sng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  א. הקמת חוף עם תשתיות : לפחות  2 מיליון ₪ 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     (מגדל הצלה , תשתיות מים , תשתיות ביוב ,תשתיות  חשמל, סככות צל,       </a:t>
            </a: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      רכישת ציוד הצלה , שירותים ומקלחות , הנגשה לבעלי מוגבלויות).</a:t>
            </a: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   ב. אחזקה ותפעול שוטף (לעונת רחצה) , בין 800 אלף ₪ - 1.2 מיליון ₪ 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       (שכר מצילים , מגישי עזרה ראשונה, פקחים, ועובדים אחרים , ניקיון    </a:t>
            </a:r>
          </a:p>
          <a:p>
            <a:pPr algn="ctr"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        חשמל , מים , שילוט , ביטוח, אבטחה, אחזקת מבנים ותשתיות) . 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e-IL" sz="1600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e-IL" sz="16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290638" y="1411288"/>
            <a:ext cx="871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8" y="135070"/>
            <a:ext cx="4524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מלבן 7"/>
          <p:cNvSpPr>
            <a:spLocks noChangeArrowheads="1"/>
          </p:cNvSpPr>
          <p:nvPr/>
        </p:nvSpPr>
        <p:spPr bwMode="auto">
          <a:xfrm>
            <a:off x="3386138" y="382588"/>
            <a:ext cx="1858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b="1"/>
              <a:t> </a:t>
            </a:r>
            <a:endParaRPr lang="en-US" altLang="he-IL"/>
          </a:p>
          <a:p>
            <a:r>
              <a:rPr lang="he-IL" altLang="he-IL" sz="1400" b="1"/>
              <a:t>מדינת    ישראל</a:t>
            </a:r>
            <a:endParaRPr lang="en-US" altLang="he-IL" sz="1400"/>
          </a:p>
          <a:p>
            <a:r>
              <a:rPr lang="en-US" altLang="he-IL" sz="1400" b="1"/>
              <a:t>State Of Israel</a:t>
            </a:r>
            <a:endParaRPr lang="he-IL" altLang="he-IL" sz="1400"/>
          </a:p>
        </p:txBody>
      </p:sp>
      <p:sp>
        <p:nvSpPr>
          <p:cNvPr id="56325" name="מלבן 8"/>
          <p:cNvSpPr>
            <a:spLocks noChangeArrowheads="1"/>
          </p:cNvSpPr>
          <p:nvPr/>
        </p:nvSpPr>
        <p:spPr bwMode="auto">
          <a:xfrm>
            <a:off x="6875467" y="76200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האגף לאתרי  רחצה</a:t>
            </a:r>
            <a:endParaRPr lang="he-IL" altLang="he-IL" sz="1400"/>
          </a:p>
        </p:txBody>
      </p:sp>
      <p:sp>
        <p:nvSpPr>
          <p:cNvPr id="56326" name="מלבן 10"/>
          <p:cNvSpPr>
            <a:spLocks noChangeArrowheads="1"/>
          </p:cNvSpPr>
          <p:nvPr/>
        </p:nvSpPr>
        <p:spPr bwMode="auto">
          <a:xfrm>
            <a:off x="3" y="95381"/>
            <a:ext cx="37798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Ministry Of  Interior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Government </a:t>
            </a: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Administration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8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טבלה 7"/>
          <p:cNvGraphicFramePr>
            <a:graphicFrameLocks noGrp="1"/>
          </p:cNvGraphicFramePr>
          <p:nvPr/>
        </p:nvGraphicFramePr>
        <p:xfrm>
          <a:off x="2555941" y="1844807"/>
          <a:ext cx="5616575" cy="482758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8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90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67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     סוג </a:t>
                      </a:r>
                      <a:r>
                        <a:rPr lang="he-IL" sz="800" b="1" dirty="0" smtClean="0">
                          <a:effectLst/>
                        </a:rPr>
                        <a:t>  ים </a:t>
                      </a:r>
                      <a:endParaRPr lang="en-US" sz="800" b="1" dirty="0">
                        <a:effectLst/>
                      </a:endParaRPr>
                    </a:p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 smtClean="0">
                          <a:effectLst/>
                        </a:rPr>
                        <a:t>שנה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ים תיכון 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ים כנרת 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ים המלח 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ים סוף 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סה"כ </a:t>
                      </a:r>
                      <a:endParaRPr lang="en-US" sz="800" b="1">
                        <a:effectLst/>
                      </a:endParaRPr>
                    </a:p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חופים 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34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1995 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99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34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1996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99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34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1997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99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34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1998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1999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2000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97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402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2002 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22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22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2005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22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100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22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22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135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28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4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2009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88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28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5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2010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16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4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138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17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2012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17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17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141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16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4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140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2015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95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4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143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99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29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16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4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148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88"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2017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100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29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>
                          <a:effectLst/>
                        </a:rPr>
                        <a:t>16</a:t>
                      </a:r>
                      <a:endParaRPr lang="en-US" sz="800" b="1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4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tc>
                  <a:txBody>
                    <a:bodyPr/>
                    <a:lstStyle/>
                    <a:p>
                      <a:pPr algn="just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8270" algn="ctr"/>
                          <a:tab pos="3928110" algn="ctr"/>
                        </a:tabLst>
                      </a:pPr>
                      <a:r>
                        <a:rPr lang="he-IL" sz="800" b="1" dirty="0">
                          <a:effectLst/>
                        </a:rPr>
                        <a:t>149</a:t>
                      </a:r>
                      <a:endParaRPr lang="en-US" sz="800" b="1" dirty="0"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29120" marR="29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56506" name="Rectangle 5"/>
          <p:cNvSpPr>
            <a:spLocks noChangeArrowheads="1"/>
          </p:cNvSpPr>
          <p:nvPr/>
        </p:nvSpPr>
        <p:spPr bwMode="auto">
          <a:xfrm>
            <a:off x="3149600" y="1484315"/>
            <a:ext cx="42481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68588" algn="ctr"/>
                <a:tab pos="39274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/>
            <a:r>
              <a:rPr lang="he-IL" altLang="he-IL" sz="1400" b="1">
                <a:ea typeface="Times New Roman" panose="02020603050405020304" pitchFamily="18" charset="0"/>
                <a:cs typeface="David" panose="020E0502060401010101" pitchFamily="34" charset="-79"/>
              </a:rPr>
              <a:t>הנדון:</a:t>
            </a:r>
            <a:r>
              <a:rPr lang="he-IL" altLang="he-IL" sz="1400" b="1" u="sng">
                <a:ea typeface="Times New Roman" panose="02020603050405020304" pitchFamily="18" charset="0"/>
                <a:cs typeface="David" panose="020E0502060401010101" pitchFamily="34" charset="-79"/>
              </a:rPr>
              <a:t> מספר חופי הרחצה החל משנת 1995 - חלוקה לפי ימים </a:t>
            </a:r>
            <a:endParaRPr lang="en-US" altLang="he-IL" sz="600"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endParaRPr lang="en-US" altLang="he-IL"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258888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8" y="135070"/>
            <a:ext cx="4524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מלבן 7"/>
          <p:cNvSpPr>
            <a:spLocks noChangeArrowheads="1"/>
          </p:cNvSpPr>
          <p:nvPr/>
        </p:nvSpPr>
        <p:spPr bwMode="auto">
          <a:xfrm>
            <a:off x="3386138" y="382588"/>
            <a:ext cx="1858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b="1"/>
              <a:t> </a:t>
            </a:r>
            <a:endParaRPr lang="en-US" altLang="he-IL"/>
          </a:p>
          <a:p>
            <a:r>
              <a:rPr lang="he-IL" altLang="he-IL" sz="1400" b="1"/>
              <a:t>מדינת    ישראל</a:t>
            </a:r>
            <a:endParaRPr lang="en-US" altLang="he-IL" sz="1400"/>
          </a:p>
          <a:p>
            <a:r>
              <a:rPr lang="en-US" altLang="he-IL" sz="1400" b="1"/>
              <a:t>State Of Israel</a:t>
            </a:r>
            <a:endParaRPr lang="he-IL" altLang="he-IL" sz="1400"/>
          </a:p>
        </p:txBody>
      </p:sp>
      <p:sp>
        <p:nvSpPr>
          <p:cNvPr id="57349" name="מלבן 8"/>
          <p:cNvSpPr>
            <a:spLocks noChangeArrowheads="1"/>
          </p:cNvSpPr>
          <p:nvPr/>
        </p:nvSpPr>
        <p:spPr bwMode="auto">
          <a:xfrm>
            <a:off x="6875467" y="76200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האגף לאתרי  רחצה</a:t>
            </a:r>
            <a:endParaRPr lang="he-IL" altLang="he-IL" sz="1400"/>
          </a:p>
        </p:txBody>
      </p:sp>
      <p:sp>
        <p:nvSpPr>
          <p:cNvPr id="57350" name="מלבן 10"/>
          <p:cNvSpPr>
            <a:spLocks noChangeArrowheads="1"/>
          </p:cNvSpPr>
          <p:nvPr/>
        </p:nvSpPr>
        <p:spPr bwMode="auto">
          <a:xfrm>
            <a:off x="3" y="95381"/>
            <a:ext cx="37798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Ministry Of  Interior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Government </a:t>
            </a: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Administration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5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57804"/>
              </p:ext>
            </p:extLst>
          </p:nvPr>
        </p:nvGraphicFramePr>
        <p:xfrm>
          <a:off x="2178049" y="1773238"/>
          <a:ext cx="6473826" cy="516346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8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4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3566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הרשות</a:t>
                      </a:r>
                      <a:r>
                        <a:rPr lang="he-IL" sz="1000" b="1" baseline="0" dirty="0" smtClean="0"/>
                        <a:t>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2015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2016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2017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2018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2019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2020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סה"כ חופים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5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עיריית טבריה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חמי טבריה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קזבלנקה</a:t>
                      </a:r>
                      <a:r>
                        <a:rPr lang="he-IL" sz="1000" b="1" baseline="0" dirty="0" smtClean="0"/>
                        <a:t> (חמי טבריה)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אגוד ערים כנרת</a:t>
                      </a:r>
                      <a:r>
                        <a:rPr lang="he-IL" sz="1000" b="1" baseline="0" dirty="0" smtClean="0"/>
                        <a:t> </a:t>
                      </a:r>
                      <a:r>
                        <a:rPr lang="he-IL" sz="1000" b="1" dirty="0" smtClean="0"/>
                        <a:t>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גופרה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דוגית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גולן</a:t>
                      </a:r>
                      <a:r>
                        <a:rPr lang="he-IL" sz="1000" b="1" baseline="0" dirty="0" smtClean="0"/>
                        <a:t> קטע 13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סוסיתא </a:t>
                      </a:r>
                    </a:p>
                    <a:p>
                      <a:pPr rtl="1"/>
                      <a:r>
                        <a:rPr lang="he-IL" sz="1000" b="1" dirty="0" err="1" smtClean="0"/>
                        <a:t>ברניקי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4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מ.מ</a:t>
                      </a:r>
                      <a:r>
                        <a:rPr lang="he-IL" sz="1000" b="1" baseline="0" dirty="0" smtClean="0"/>
                        <a:t> . </a:t>
                      </a:r>
                      <a:r>
                        <a:rPr lang="he-IL" sz="1000" b="1" dirty="0" smtClean="0"/>
                        <a:t>מגדל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err="1" smtClean="0"/>
                        <a:t>רסטל</a:t>
                      </a:r>
                      <a:r>
                        <a:rPr lang="he-IL" sz="1000" b="1" dirty="0" smtClean="0"/>
                        <a:t>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1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מ.א מטה אשר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קלאב</a:t>
                      </a:r>
                      <a:r>
                        <a:rPr lang="he-IL" sz="1000" b="1" baseline="0" dirty="0" smtClean="0"/>
                        <a:t> מד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1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חיפה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הסטודנטים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1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מ.א חוף כרמל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הבונים</a:t>
                      </a:r>
                      <a:r>
                        <a:rPr lang="he-IL" sz="1000" b="1" baseline="0" dirty="0" smtClean="0"/>
                        <a:t> </a:t>
                      </a:r>
                      <a:endParaRPr lang="he-IL" sz="1000" b="1" dirty="0" smtClean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שדות</a:t>
                      </a:r>
                      <a:r>
                        <a:rPr lang="he-IL" sz="1000" b="1" baseline="0" dirty="0" smtClean="0"/>
                        <a:t> ים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קריית</a:t>
                      </a:r>
                      <a:r>
                        <a:rPr lang="he-IL" sz="1000" b="1" baseline="0" dirty="0" smtClean="0"/>
                        <a:t> –ים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ימית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אלמוגים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-------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חדרה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חמישים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13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נתניה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פולג דרום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err="1" smtClean="0"/>
                        <a:t>בלוביי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9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ראשון לציון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תחנה 6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1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הרצליה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הכוכבים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1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1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אשקלון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900" b="1" dirty="0" err="1" smtClean="0"/>
                        <a:t>ברכובא</a:t>
                      </a:r>
                      <a:r>
                        <a:rPr lang="he-IL" sz="900" b="1" dirty="0" smtClean="0"/>
                        <a:t> צפון</a:t>
                      </a:r>
                      <a:endParaRPr lang="he-IL" sz="9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2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אילת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רויאל </a:t>
                      </a:r>
                      <a:r>
                        <a:rPr lang="he-IL" sz="1000" b="1" dirty="0" err="1" smtClean="0"/>
                        <a:t>ביץ</a:t>
                      </a:r>
                      <a:r>
                        <a:rPr lang="he-IL" sz="1000" b="1" dirty="0" smtClean="0"/>
                        <a:t>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---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err="1" smtClean="0"/>
                        <a:t>אקוא</a:t>
                      </a:r>
                      <a:r>
                        <a:rPr lang="he-IL" sz="1000" b="1" smtClean="0"/>
                        <a:t> ספורט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הדקל 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000" b="1" dirty="0" smtClean="0"/>
                        <a:t>3</a:t>
                      </a:r>
                      <a:endParaRPr lang="he-IL" sz="1000" b="1" dirty="0"/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rtl="1"/>
                      <a:r>
                        <a:rPr lang="he-IL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סה"כ חופים </a:t>
                      </a:r>
                      <a:endParaRPr lang="he-IL" sz="12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 </a:t>
                      </a:r>
                      <a:endParaRPr lang="he-IL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91433" marR="91433" marT="45715" marB="4571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7499" name="TextBox 3"/>
          <p:cNvSpPr txBox="1">
            <a:spLocks noChangeArrowheads="1"/>
          </p:cNvSpPr>
          <p:nvPr/>
        </p:nvSpPr>
        <p:spPr bwMode="auto">
          <a:xfrm>
            <a:off x="3635381" y="1309688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b="1" u="sng">
                <a:solidFill>
                  <a:srgbClr val="FF0000"/>
                </a:solidFill>
              </a:rPr>
              <a:t>היתכנות חופים חדשים לפי שנים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258888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8" y="135070"/>
            <a:ext cx="4524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מלבן 7"/>
          <p:cNvSpPr>
            <a:spLocks noChangeArrowheads="1"/>
          </p:cNvSpPr>
          <p:nvPr/>
        </p:nvSpPr>
        <p:spPr bwMode="auto">
          <a:xfrm>
            <a:off x="3386138" y="382588"/>
            <a:ext cx="1858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he-IL" altLang="he-IL" b="1">
                <a:solidFill>
                  <a:srgbClr val="00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 </a:t>
            </a:r>
            <a:endParaRPr lang="en-US" altLang="he-IL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  <a:p>
            <a:pPr algn="r" rtl="1" eaLnBrk="1"/>
            <a:r>
              <a:rPr lang="he-IL" altLang="he-IL" sz="1400" b="1">
                <a:solidFill>
                  <a:srgbClr val="00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מדינת    ישראל</a:t>
            </a:r>
            <a:endParaRPr lang="en-US" altLang="he-IL" sz="1400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  <a:p>
            <a:pPr algn="r" rtl="1" eaLnBrk="1" hangingPunct="1"/>
            <a:r>
              <a:rPr lang="en-US" altLang="he-IL" sz="1400" b="1">
                <a:solidFill>
                  <a:srgbClr val="000000"/>
                </a:solidFill>
                <a:latin typeface="Trebuchet MS" panose="020B0603020202020204" pitchFamily="34" charset="0"/>
                <a:cs typeface="Gisha" panose="020B0502040204020203" pitchFamily="34" charset="-79"/>
              </a:rPr>
              <a:t>State Of Israel</a:t>
            </a:r>
            <a:endParaRPr lang="he-IL" altLang="he-IL" sz="1400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</p:txBody>
      </p:sp>
      <p:sp>
        <p:nvSpPr>
          <p:cNvPr id="58373" name="מלבן 8"/>
          <p:cNvSpPr>
            <a:spLocks noChangeArrowheads="1"/>
          </p:cNvSpPr>
          <p:nvPr/>
        </p:nvSpPr>
        <p:spPr bwMode="auto">
          <a:xfrm>
            <a:off x="6875467" y="76200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 eaLnBrk="1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rtl="1" eaLnBrk="1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r" rtl="1" eaLnBrk="1" hangingPunct="1"/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האגף לאתרי  רחצה</a:t>
            </a:r>
            <a:endParaRPr lang="he-IL" altLang="he-IL" sz="1400">
              <a:solidFill>
                <a:srgbClr val="000000"/>
              </a:solidFill>
              <a:latin typeface="Trebuchet MS" panose="020B0603020202020204" pitchFamily="34" charset="0"/>
              <a:cs typeface="Gisha" panose="020B0502040204020203" pitchFamily="34" charset="-79"/>
            </a:endParaRPr>
          </a:p>
        </p:txBody>
      </p:sp>
      <p:sp>
        <p:nvSpPr>
          <p:cNvPr id="58374" name="מלבן 10"/>
          <p:cNvSpPr>
            <a:spLocks noChangeArrowheads="1"/>
          </p:cNvSpPr>
          <p:nvPr/>
        </p:nvSpPr>
        <p:spPr bwMode="auto">
          <a:xfrm>
            <a:off x="3" y="95381"/>
            <a:ext cx="37798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Ministry Of  Interior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rtl="1" eaLnBrk="1"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Government </a:t>
            </a:r>
          </a:p>
          <a:p>
            <a:pPr rtl="1" eaLnBrk="1"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Administration</a:t>
            </a:r>
            <a:endParaRPr lang="en-US" altLang="he-IL" sz="1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6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>
            <a:off x="2124075" y="1341438"/>
            <a:ext cx="6624638" cy="52322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i="1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בהתאם</a:t>
            </a:r>
            <a:r>
              <a:rPr lang="he-IL" sz="1400" b="1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 לתוכנית :  </a:t>
            </a:r>
            <a:r>
              <a:rPr lang="he-IL" sz="1400" b="1" u="sng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בשנת 2015 הוקמו והופעלו 3 חופי רחצה </a:t>
            </a:r>
            <a:r>
              <a:rPr lang="he-IL" sz="1400" b="1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, </a:t>
            </a:r>
            <a:r>
              <a:rPr lang="he-IL" sz="1400" b="1" u="sng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בשנת 2016 הוקמו והופעלו 5 תחנות הצלה ,</a:t>
            </a:r>
            <a:r>
              <a:rPr lang="he-IL" sz="1400" b="1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 </a:t>
            </a:r>
            <a:r>
              <a:rPr lang="he-IL" sz="1400" b="1" u="sng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בשנת 2017 הוקמו 3 חופי רחצה אך טרם הופעלו</a:t>
            </a:r>
            <a:r>
              <a:rPr lang="he-IL" sz="1400" b="1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 </a:t>
            </a:r>
            <a:r>
              <a:rPr lang="he-IL" sz="1400" b="1" u="sng" dirty="0">
                <a:solidFill>
                  <a:srgbClr val="FF0000"/>
                </a:solidFill>
                <a:latin typeface="Trebuchet MS"/>
                <a:cs typeface="Gisha" panose="020B0502040204020203" pitchFamily="34" charset="-79"/>
              </a:rPr>
              <a:t>ושלוש תחנות הצלה מתוכננות טרם הוקמו . </a:t>
            </a:r>
            <a:endParaRPr lang="en-US" sz="1400" b="1" dirty="0">
              <a:solidFill>
                <a:srgbClr val="FF0000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400" b="1" u="sng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u="sng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בשנת 2015  הוקמו ונפתחו החופים: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אגוד ערים כנרת – חוף גופרה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מועצה מקומית מגדל – חוף </a:t>
            </a:r>
            <a:r>
              <a:rPr lang="he-IL" sz="1400" b="1" dirty="0" err="1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רסטל</a:t>
            </a: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 (</a:t>
            </a:r>
            <a:r>
              <a:rPr lang="he-IL" sz="1400" b="1" dirty="0" err="1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מגדלא</a:t>
            </a: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)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מ.א מטה אשר – חוף אכזיב דרום (קלאב מד)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 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u="sng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בשנת 2016 הוקמו  ונפתחו החופים :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אגוד ערים כנרת- חוף דוגית.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חיפה – חוף הסטודנטים. 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ראשל"צ- תחנה 6.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הרצליה- חוף הכוכבים.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אשקלון- חוף בר כוכבא צפון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 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u="sng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בשנת </a:t>
            </a:r>
            <a:r>
              <a:rPr lang="he-IL" sz="1400" b="1" u="sng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2017/2018 </a:t>
            </a:r>
            <a:r>
              <a:rPr lang="he-IL" sz="1400" b="1" u="sng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נפתחו החופים </a:t>
            </a: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: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נתניה – חוף פולג  תחנה 2 ( בשלבי סיום יפתח לרחצה </a:t>
            </a: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ב-2019 </a:t>
            </a: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) 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איגוד ערים כנרת – חוף גולן קטע 13 </a:t>
            </a: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, חוף </a:t>
            </a:r>
            <a:r>
              <a:rPr lang="he-IL" sz="1400" b="1" dirty="0" err="1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ברניקי</a:t>
            </a: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 ,חוף </a:t>
            </a:r>
            <a:r>
              <a:rPr lang="he-IL" sz="1400" b="1" dirty="0" err="1" smtClean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כורסי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>
                <a:solidFill>
                  <a:prstClr val="black"/>
                </a:solidFill>
                <a:latin typeface="Trebuchet MS"/>
                <a:cs typeface="Gisha" panose="020B0502040204020203" pitchFamily="34" charset="-79"/>
              </a:rPr>
              <a:t>קריית –ים – חוף ימית </a:t>
            </a:r>
            <a:endParaRPr lang="he-IL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+mn-cs"/>
              </a:rPr>
              <a:t>טבריה –  חוף חמי טבריה , חוף קזבלנקה (חמי טבריה)-2019</a:t>
            </a: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+mn-cs"/>
              </a:rPr>
              <a:t>אילת – חוף </a:t>
            </a:r>
            <a:r>
              <a:rPr lang="he-IL" sz="1400" b="1" dirty="0" err="1" smtClean="0">
                <a:solidFill>
                  <a:prstClr val="black"/>
                </a:solidFill>
                <a:latin typeface="Trebuchet MS"/>
                <a:cs typeface="+mn-cs"/>
              </a:rPr>
              <a:t>אקוא</a:t>
            </a:r>
            <a:r>
              <a:rPr lang="he-IL" sz="1400" b="1" dirty="0" smtClean="0">
                <a:solidFill>
                  <a:prstClr val="black"/>
                </a:solidFill>
                <a:latin typeface="Trebuchet MS"/>
                <a:cs typeface="+mn-cs"/>
              </a:rPr>
              <a:t> ספורט -2019</a:t>
            </a:r>
            <a:endParaRPr lang="en-US" sz="1400" b="1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algn="r" rtl="1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Trebuchet MS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88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מלבן 7"/>
          <p:cNvSpPr>
            <a:spLocks noChangeArrowheads="1"/>
          </p:cNvSpPr>
          <p:nvPr/>
        </p:nvSpPr>
        <p:spPr bwMode="auto">
          <a:xfrm>
            <a:off x="3606800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מדינת    ישראל</a:t>
            </a:r>
            <a:endParaRPr kumimoji="0" lang="en-US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Of Israel</a:t>
            </a:r>
            <a:endParaRPr kumimoji="0" lang="he-IL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7" name="מלבן 8"/>
          <p:cNvSpPr>
            <a:spLocks noChangeArrowheads="1"/>
          </p:cNvSpPr>
          <p:nvPr/>
        </p:nvSpPr>
        <p:spPr bwMode="auto">
          <a:xfrm>
            <a:off x="5437188" y="95250"/>
            <a:ext cx="345598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kumimoji="0" lang="en-US" altLang="he-I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kumimoji="0" lang="en-US" altLang="he-IL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kumimoji="0" lang="he-IL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8" name="מלבן 10"/>
          <p:cNvSpPr>
            <a:spLocks noChangeArrowheads="1"/>
          </p:cNvSpPr>
          <p:nvPr/>
        </p:nvSpPr>
        <p:spPr bwMode="auto">
          <a:xfrm>
            <a:off x="0" y="95250"/>
            <a:ext cx="3779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kumimoji="0" lang="en-US" altLang="he-I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l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kumimoji="0" lang="en-US" altLang="he-I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23559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25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3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2"/>
          <p:cNvSpPr txBox="1">
            <a:spLocks noChangeArrowheads="1"/>
          </p:cNvSpPr>
          <p:nvPr/>
        </p:nvSpPr>
        <p:spPr bwMode="auto">
          <a:xfrm>
            <a:off x="2109788" y="1700213"/>
            <a:ext cx="6783387" cy="1631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50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טביעות למוות בעונת הרחצה 2023 </a:t>
            </a:r>
            <a:endParaRPr kumimoji="0" lang="he-IL" altLang="he-IL" sz="50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לבן מעוגל 3"/>
          <p:cNvSpPr/>
          <p:nvPr/>
        </p:nvSpPr>
        <p:spPr>
          <a:xfrm>
            <a:off x="2152650" y="3644900"/>
            <a:ext cx="6784975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/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בעונת הרחצה </a:t>
            </a:r>
            <a:r>
              <a:rPr kumimoji="0" lang="he-I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2023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טבעו למוות 26 בני </a:t>
            </a:r>
            <a:r>
              <a:rPr kumimoji="0" lang="he-I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אדם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David" panose="020E0502060401010101" pitchFamily="34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7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בני אדם מצאו את מותם בחופים שלא כתוצאה מטביעה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( צלילה , ספורט ימי, נפילה מסירה , מוות בחוף )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/>
              <a:ea typeface="+mn-ea"/>
              <a:cs typeface="David" panose="020E0502060401010101" pitchFamily="34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546198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שמ 2009-1328 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171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0B93-1E98-4DD6-A76C-B0D3F9B1653B}" type="slidenum"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172" name="Picture 2" descr="DSCN34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55" y="217179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507288" cy="4871464"/>
          </a:xfrm>
        </p:spPr>
        <p:txBody>
          <a:bodyPr>
            <a:normAutofit/>
          </a:bodyPr>
          <a:lstStyle/>
          <a:p>
            <a:pPr marL="990600" lvl="1" indent="-533400" eaLnBrk="1" hangingPunct="1">
              <a:lnSpc>
                <a:spcPct val="80000"/>
              </a:lnSpc>
              <a:buNone/>
              <a:defRPr/>
            </a:pPr>
            <a:r>
              <a:rPr lang="he-IL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endParaRPr lang="he-IL" sz="18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5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3996"/>
            <a:ext cx="8064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2979734" y="274964"/>
            <a:ext cx="2727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האגף  אתרי רחצה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/>
          </p:nvPr>
        </p:nvGraphicFramePr>
        <p:xfrm>
          <a:off x="1196175" y="1662694"/>
          <a:ext cx="6319602" cy="1097280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1174405">
                  <a:extLst>
                    <a:ext uri="{9D8B030D-6E8A-4147-A177-3AD203B41FA5}">
                      <a16:colId xmlns:a16="http://schemas.microsoft.com/office/drawing/2014/main" val="2957588866"/>
                    </a:ext>
                  </a:extLst>
                </a:gridCol>
                <a:gridCol w="1360321">
                  <a:extLst>
                    <a:ext uri="{9D8B030D-6E8A-4147-A177-3AD203B41FA5}">
                      <a16:colId xmlns:a16="http://schemas.microsoft.com/office/drawing/2014/main" val="2984945748"/>
                    </a:ext>
                  </a:extLst>
                </a:gridCol>
                <a:gridCol w="1259330">
                  <a:extLst>
                    <a:ext uri="{9D8B030D-6E8A-4147-A177-3AD203B41FA5}">
                      <a16:colId xmlns:a16="http://schemas.microsoft.com/office/drawing/2014/main" val="1475366665"/>
                    </a:ext>
                  </a:extLst>
                </a:gridCol>
                <a:gridCol w="1269276">
                  <a:extLst>
                    <a:ext uri="{9D8B030D-6E8A-4147-A177-3AD203B41FA5}">
                      <a16:colId xmlns:a16="http://schemas.microsoft.com/office/drawing/2014/main" val="3589798398"/>
                    </a:ext>
                  </a:extLst>
                </a:gridCol>
                <a:gridCol w="1256270">
                  <a:extLst>
                    <a:ext uri="{9D8B030D-6E8A-4147-A177-3AD203B41FA5}">
                      <a16:colId xmlns:a16="http://schemas.microsoft.com/office/drawing/2014/main" val="1033663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חוף מוכרז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בשעות הפעילות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חוף מוכרז לא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בשעות הפעילות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מוכרז כאסור לרחצה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חוף ללא סטאטוס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סה"כ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786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827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38%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19%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31%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12%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100%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156994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19872" y="1297466"/>
            <a:ext cx="18722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טביעות למוות  לפי סוג החוף</a:t>
            </a:r>
            <a:endParaRPr kumimoji="0" lang="en-US" altLang="he-IL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David" panose="020E0502060401010101" pitchFamily="34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e-I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טבלה 6"/>
          <p:cNvGraphicFramePr>
            <a:graphicFrameLocks noGrp="1"/>
          </p:cNvGraphicFramePr>
          <p:nvPr>
            <p:extLst/>
          </p:nvPr>
        </p:nvGraphicFramePr>
        <p:xfrm>
          <a:off x="1115616" y="3243941"/>
          <a:ext cx="6400161" cy="1087087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1312298">
                  <a:extLst>
                    <a:ext uri="{9D8B030D-6E8A-4147-A177-3AD203B41FA5}">
                      <a16:colId xmlns:a16="http://schemas.microsoft.com/office/drawing/2014/main" val="134235697"/>
                    </a:ext>
                  </a:extLst>
                </a:gridCol>
                <a:gridCol w="1422687">
                  <a:extLst>
                    <a:ext uri="{9D8B030D-6E8A-4147-A177-3AD203B41FA5}">
                      <a16:colId xmlns:a16="http://schemas.microsoft.com/office/drawing/2014/main" val="3073701159"/>
                    </a:ext>
                  </a:extLst>
                </a:gridCol>
                <a:gridCol w="1203455">
                  <a:extLst>
                    <a:ext uri="{9D8B030D-6E8A-4147-A177-3AD203B41FA5}">
                      <a16:colId xmlns:a16="http://schemas.microsoft.com/office/drawing/2014/main" val="1526835340"/>
                    </a:ext>
                  </a:extLst>
                </a:gridCol>
                <a:gridCol w="1046753">
                  <a:extLst>
                    <a:ext uri="{9D8B030D-6E8A-4147-A177-3AD203B41FA5}">
                      <a16:colId xmlns:a16="http://schemas.microsoft.com/office/drawing/2014/main" val="1527649222"/>
                    </a:ext>
                  </a:extLst>
                </a:gridCol>
                <a:gridCol w="1414968">
                  <a:extLst>
                    <a:ext uri="{9D8B030D-6E8A-4147-A177-3AD203B41FA5}">
                      <a16:colId xmlns:a16="http://schemas.microsoft.com/office/drawing/2014/main" val="2094638650"/>
                    </a:ext>
                  </a:extLst>
                </a:gridCol>
              </a:tblGrid>
              <a:tr h="498589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יהודים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בני מיעוטים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תייר/עובד זר 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לא ידוע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סה"כ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397583"/>
                  </a:ext>
                </a:extLst>
              </a:tr>
              <a:tr h="294249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855645"/>
                  </a:ext>
                </a:extLst>
              </a:tr>
              <a:tr h="294249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61%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12%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27%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100%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273254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581583" y="2928828"/>
            <a:ext cx="97255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טביעות למוות בחלוקה לפי מוצא</a:t>
            </a:r>
            <a:endParaRPr kumimoji="0" lang="he-IL" altLang="he-I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טבלה 8"/>
          <p:cNvGraphicFramePr>
            <a:graphicFrameLocks noGrp="1"/>
          </p:cNvGraphicFramePr>
          <p:nvPr>
            <p:extLst/>
          </p:nvPr>
        </p:nvGraphicFramePr>
        <p:xfrm>
          <a:off x="1227904" y="4923185"/>
          <a:ext cx="6400159" cy="1149126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1279731">
                  <a:extLst>
                    <a:ext uri="{9D8B030D-6E8A-4147-A177-3AD203B41FA5}">
                      <a16:colId xmlns:a16="http://schemas.microsoft.com/office/drawing/2014/main" val="967823277"/>
                    </a:ext>
                  </a:extLst>
                </a:gridCol>
                <a:gridCol w="1279731">
                  <a:extLst>
                    <a:ext uri="{9D8B030D-6E8A-4147-A177-3AD203B41FA5}">
                      <a16:colId xmlns:a16="http://schemas.microsoft.com/office/drawing/2014/main" val="1179212697"/>
                    </a:ext>
                  </a:extLst>
                </a:gridCol>
                <a:gridCol w="1279731">
                  <a:extLst>
                    <a:ext uri="{9D8B030D-6E8A-4147-A177-3AD203B41FA5}">
                      <a16:colId xmlns:a16="http://schemas.microsoft.com/office/drawing/2014/main" val="2310921117"/>
                    </a:ext>
                  </a:extLst>
                </a:gridCol>
                <a:gridCol w="1280483">
                  <a:extLst>
                    <a:ext uri="{9D8B030D-6E8A-4147-A177-3AD203B41FA5}">
                      <a16:colId xmlns:a16="http://schemas.microsoft.com/office/drawing/2014/main" val="1677468954"/>
                    </a:ext>
                  </a:extLst>
                </a:gridCol>
                <a:gridCol w="1280483">
                  <a:extLst>
                    <a:ext uri="{9D8B030D-6E8A-4147-A177-3AD203B41FA5}">
                      <a16:colId xmlns:a16="http://schemas.microsoft.com/office/drawing/2014/main" val="391999569"/>
                    </a:ext>
                  </a:extLst>
                </a:gridCol>
              </a:tblGrid>
              <a:tr h="383042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ים תיכון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ים כנרת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ים המלח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ים סוף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סה"כ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71410"/>
                  </a:ext>
                </a:extLst>
              </a:tr>
              <a:tr h="383042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220520"/>
                  </a:ext>
                </a:extLst>
              </a:tr>
              <a:tr h="383042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77%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8%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11%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100%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000906"/>
                  </a:ext>
                </a:extLst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35896" y="4571796"/>
            <a:ext cx="158417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טביעות למוות לפי ים</a:t>
            </a:r>
            <a:endParaRPr kumimoji="0" lang="en-US" altLang="he-IL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David" panose="020E0502060401010101" pitchFamily="34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e-I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שמ 2009-1328 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171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0B93-1E98-4DD6-A76C-B0D3F9B1653B}" type="slidenum"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172" name="Picture 2" descr="DSCN34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285" y="275829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003232" cy="4871464"/>
          </a:xfrm>
        </p:spPr>
        <p:txBody>
          <a:bodyPr>
            <a:normAutofit/>
          </a:bodyPr>
          <a:lstStyle/>
          <a:p>
            <a:pPr marL="990600" lvl="1" indent="-533400" eaLnBrk="1" hangingPunct="1">
              <a:lnSpc>
                <a:spcPct val="80000"/>
              </a:lnSpc>
              <a:buNone/>
              <a:defRPr/>
            </a:pPr>
            <a:r>
              <a:rPr lang="he-IL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endParaRPr lang="he-IL" sz="18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5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94574"/>
            <a:ext cx="8064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2916238" y="214290"/>
            <a:ext cx="2727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האגף  אתרי רחצה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/>
          </p:nvPr>
        </p:nvGraphicFramePr>
        <p:xfrm>
          <a:off x="535588" y="2589722"/>
          <a:ext cx="7488632" cy="1115901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1496496">
                  <a:extLst>
                    <a:ext uri="{9D8B030D-6E8A-4147-A177-3AD203B41FA5}">
                      <a16:colId xmlns:a16="http://schemas.microsoft.com/office/drawing/2014/main" val="1341745427"/>
                    </a:ext>
                  </a:extLst>
                </a:gridCol>
                <a:gridCol w="1524616">
                  <a:extLst>
                    <a:ext uri="{9D8B030D-6E8A-4147-A177-3AD203B41FA5}">
                      <a16:colId xmlns:a16="http://schemas.microsoft.com/office/drawing/2014/main" val="1559663775"/>
                    </a:ext>
                  </a:extLst>
                </a:gridCol>
                <a:gridCol w="1514950">
                  <a:extLst>
                    <a:ext uri="{9D8B030D-6E8A-4147-A177-3AD203B41FA5}">
                      <a16:colId xmlns:a16="http://schemas.microsoft.com/office/drawing/2014/main" val="354052768"/>
                    </a:ext>
                  </a:extLst>
                </a:gridCol>
                <a:gridCol w="1517586">
                  <a:extLst>
                    <a:ext uri="{9D8B030D-6E8A-4147-A177-3AD203B41FA5}">
                      <a16:colId xmlns:a16="http://schemas.microsoft.com/office/drawing/2014/main" val="341280527"/>
                    </a:ext>
                  </a:extLst>
                </a:gridCol>
                <a:gridCol w="1434984">
                  <a:extLst>
                    <a:ext uri="{9D8B030D-6E8A-4147-A177-3AD203B41FA5}">
                      <a16:colId xmlns:a16="http://schemas.microsoft.com/office/drawing/2014/main" val="125743822"/>
                    </a:ext>
                  </a:extLst>
                </a:gridCol>
              </a:tblGrid>
              <a:tr h="371967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עד גיל 18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מגיל 19 -45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מעל גיל 46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לא ידוע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סה"כ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78166"/>
                  </a:ext>
                </a:extLst>
              </a:tr>
              <a:tr h="371967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16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189548"/>
                  </a:ext>
                </a:extLst>
              </a:tr>
              <a:tr h="371967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7%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15%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61%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15%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100%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423437"/>
                  </a:ext>
                </a:extLst>
              </a:tr>
            </a:tbl>
          </a:graphicData>
        </a:graphic>
      </p:graphicFrame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3347864" y="2163041"/>
            <a:ext cx="1645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טביעות למוות לפי גילאים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graphicFrame>
        <p:nvGraphicFramePr>
          <p:cNvPr id="6" name="טבלה 5"/>
          <p:cNvGraphicFramePr>
            <a:graphicFrameLocks noGrp="1"/>
          </p:cNvGraphicFramePr>
          <p:nvPr>
            <p:extLst/>
          </p:nvPr>
        </p:nvGraphicFramePr>
        <p:xfrm>
          <a:off x="535588" y="4418742"/>
          <a:ext cx="7488632" cy="1510743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3032535">
                  <a:extLst>
                    <a:ext uri="{9D8B030D-6E8A-4147-A177-3AD203B41FA5}">
                      <a16:colId xmlns:a16="http://schemas.microsoft.com/office/drawing/2014/main" val="1718241642"/>
                    </a:ext>
                  </a:extLst>
                </a:gridCol>
                <a:gridCol w="2275061">
                  <a:extLst>
                    <a:ext uri="{9D8B030D-6E8A-4147-A177-3AD203B41FA5}">
                      <a16:colId xmlns:a16="http://schemas.microsoft.com/office/drawing/2014/main" val="1536916118"/>
                    </a:ext>
                  </a:extLst>
                </a:gridCol>
                <a:gridCol w="2181036">
                  <a:extLst>
                    <a:ext uri="{9D8B030D-6E8A-4147-A177-3AD203B41FA5}">
                      <a16:colId xmlns:a16="http://schemas.microsoft.com/office/drawing/2014/main" val="3152188202"/>
                    </a:ext>
                  </a:extLst>
                </a:gridCol>
              </a:tblGrid>
              <a:tr h="503581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גברים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נשים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סה"כ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907819"/>
                  </a:ext>
                </a:extLst>
              </a:tr>
              <a:tr h="503581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229364"/>
                  </a:ext>
                </a:extLst>
              </a:tr>
              <a:tr h="503581"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65%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35%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100%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09538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74804" y="47711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David" panose="020E0502060401010101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3746922" y="4049409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טביעות למוות לפי מין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92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53712"/>
              </p:ext>
            </p:extLst>
          </p:nvPr>
        </p:nvGraphicFramePr>
        <p:xfrm>
          <a:off x="2875384" y="2868726"/>
          <a:ext cx="5632154" cy="3590678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1199592">
                  <a:extLst>
                    <a:ext uri="{9D8B030D-6E8A-4147-A177-3AD203B41FA5}">
                      <a16:colId xmlns:a16="http://schemas.microsoft.com/office/drawing/2014/main" val="474952647"/>
                    </a:ext>
                  </a:extLst>
                </a:gridCol>
                <a:gridCol w="995795">
                  <a:extLst>
                    <a:ext uri="{9D8B030D-6E8A-4147-A177-3AD203B41FA5}">
                      <a16:colId xmlns:a16="http://schemas.microsoft.com/office/drawing/2014/main" val="1533883001"/>
                    </a:ext>
                  </a:extLst>
                </a:gridCol>
                <a:gridCol w="697829">
                  <a:extLst>
                    <a:ext uri="{9D8B030D-6E8A-4147-A177-3AD203B41FA5}">
                      <a16:colId xmlns:a16="http://schemas.microsoft.com/office/drawing/2014/main" val="2174013212"/>
                    </a:ext>
                  </a:extLst>
                </a:gridCol>
                <a:gridCol w="1095585">
                  <a:extLst>
                    <a:ext uri="{9D8B030D-6E8A-4147-A177-3AD203B41FA5}">
                      <a16:colId xmlns:a16="http://schemas.microsoft.com/office/drawing/2014/main" val="20844311"/>
                    </a:ext>
                  </a:extLst>
                </a:gridCol>
                <a:gridCol w="1095585">
                  <a:extLst>
                    <a:ext uri="{9D8B030D-6E8A-4147-A177-3AD203B41FA5}">
                      <a16:colId xmlns:a16="http://schemas.microsoft.com/office/drawing/2014/main" val="419631751"/>
                    </a:ext>
                  </a:extLst>
                </a:gridCol>
                <a:gridCol w="547768">
                  <a:extLst>
                    <a:ext uri="{9D8B030D-6E8A-4147-A177-3AD203B41FA5}">
                      <a16:colId xmlns:a16="http://schemas.microsoft.com/office/drawing/2014/main" val="4279319028"/>
                    </a:ext>
                  </a:extLst>
                </a:gridCol>
              </a:tblGrid>
              <a:tr h="433565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שם הרשות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מס' טביעות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שם הרשות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מס' טביעות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b="1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691805"/>
                  </a:ext>
                </a:extLst>
              </a:tr>
              <a:tr h="433565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נתניה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19%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עכו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953687"/>
                  </a:ext>
                </a:extLst>
              </a:tr>
              <a:tr h="433565">
                <a:tc>
                  <a:txBody>
                    <a:bodyPr/>
                    <a:lstStyle/>
                    <a:p>
                      <a:pPr marR="32639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בת 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אילת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866479"/>
                  </a:ext>
                </a:extLst>
              </a:tr>
              <a:tr h="555723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תמר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ת"א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     4%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962130"/>
                  </a:ext>
                </a:extLst>
              </a:tr>
              <a:tr h="433565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א.ע כנרת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חוף השרון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047054"/>
                  </a:ext>
                </a:extLst>
              </a:tr>
              <a:tr h="433565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הרצלייה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קריית ים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273706"/>
                  </a:ext>
                </a:extLst>
              </a:tr>
              <a:tr h="433565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חוף הכרמל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8%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אשקלון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889234"/>
                  </a:ext>
                </a:extLst>
              </a:tr>
              <a:tr h="433565"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חיפה 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8%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חדרה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David" panose="020E0502060401010101" pitchFamily="34" charset="-79"/>
                        </a:rPr>
                        <a:t>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54433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10446" y="2046420"/>
            <a:ext cx="566373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סיכום טביעות למוות לפי רשויות בעונת הרחצה 2023 – סה"כ 26 טובעים</a:t>
            </a:r>
            <a:endParaRPr kumimoji="0" lang="en-US" altLang="he-IL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/>
            </a:r>
            <a:br>
              <a:rPr kumimoji="0" lang="en-US" altLang="he-IL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</a:br>
            <a:r>
              <a:rPr kumimoji="0" lang="en-US" altLang="he-IL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/>
            </a:r>
            <a:br>
              <a:rPr kumimoji="0" lang="en-US" altLang="he-IL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</a:br>
            <a:endParaRPr kumimoji="0" lang="en-US" alt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5502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17992" y="1009654"/>
            <a:ext cx="8374673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rtl="1" eaLnBrk="1" hangingPunct="1">
              <a:defRPr/>
            </a:pPr>
            <a:r>
              <a:rPr lang="he-IL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r" rtl="1" eaLnBrk="1" hangingPunct="1">
              <a:defRPr/>
            </a:pPr>
            <a:endParaRPr lang="he-IL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א</a:t>
            </a: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. משרד הפנים פועל רבות לשמירה על חיי אדם וכל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    אובדן חיים הינו עולם ומלואו </a:t>
            </a:r>
          </a:p>
          <a:p>
            <a:pPr algn="just" rtl="1" eaLnBrk="1" hangingPunct="1">
              <a:defRPr/>
            </a:pPr>
            <a:endParaRPr lang="he-IL" sz="24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avid" pitchFamily="34" charset="-79"/>
              <a:cs typeface="David" pitchFamily="34" charset="-79"/>
            </a:endParaRP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ב</a:t>
            </a: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. עם זאת אנו נאלצים בשנים האחרונות להתמודד עם 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    מספר הולך וגדל של תביעות משפטיות המוגשות 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    כנגד משרד הפנים והרשויות המקומיות בהיקף של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    מיליוני שקלים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ג</a:t>
            </a: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. בתי המשפט מאמצים גישה של "אשמה כספית". כנגד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   המדינה והרשויות המקומיות ,מתוך הנחה שהמדינה </a:t>
            </a:r>
          </a:p>
          <a:p>
            <a:pPr algn="just" rtl="1" eaLnBrk="1" hangingPunct="1">
              <a:defRPr/>
            </a:pPr>
            <a:r>
              <a:rPr lang="he-IL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vid" pitchFamily="34" charset="-79"/>
                <a:cs typeface="David" pitchFamily="34" charset="-79"/>
              </a:rPr>
              <a:t>    יכולה לממן זאת ובהתעלם מהאשם תורם. </a:t>
            </a:r>
          </a:p>
        </p:txBody>
      </p:sp>
      <p:sp>
        <p:nvSpPr>
          <p:cNvPr id="16387" name="TextBox 11"/>
          <p:cNvSpPr txBox="1">
            <a:spLocks noChangeArrowheads="1"/>
          </p:cNvSpPr>
          <p:nvPr/>
        </p:nvSpPr>
        <p:spPr bwMode="auto">
          <a:xfrm>
            <a:off x="2637758" y="804994"/>
            <a:ext cx="5184531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</p:txBody>
      </p:sp>
      <p:grpSp>
        <p:nvGrpSpPr>
          <p:cNvPr id="16388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16391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4881262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smtClean="0">
                <a:solidFill>
                  <a:srgbClr val="FF0000"/>
                </a:solidFill>
              </a:rPr>
              <a:t>       המינהל לשלטון מקומי</a:t>
            </a:r>
          </a:p>
          <a:p>
            <a:pPr algn="r" rtl="1" eaLnBrk="1" hangingPunct="1"/>
            <a:r>
              <a:rPr lang="he-IL" altLang="he-IL" b="1" smtClean="0">
                <a:solidFill>
                  <a:srgbClr val="FF0000"/>
                </a:solidFill>
              </a:rPr>
              <a:t>האגף לרישוי עסקים ואתרי רחצה </a:t>
            </a:r>
          </a:p>
        </p:txBody>
      </p:sp>
      <p:sp>
        <p:nvSpPr>
          <p:cNvPr id="2" name="מלבן 1"/>
          <p:cNvSpPr/>
          <p:nvPr/>
        </p:nvSpPr>
        <p:spPr>
          <a:xfrm>
            <a:off x="3563024" y="1090744"/>
            <a:ext cx="394531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he-IL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טביעות / תביעות </a:t>
            </a:r>
          </a:p>
        </p:txBody>
      </p:sp>
    </p:spTree>
    <p:extLst>
      <p:ext uri="{BB962C8B-B14F-4D97-AF65-F5344CB8AC3E}">
        <p14:creationId xmlns:p14="http://schemas.microsoft.com/office/powerpoint/2010/main" val="21900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2774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449513" y="1573216"/>
            <a:ext cx="6299200" cy="769937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4400" b="1" u="sng" dirty="0" smtClean="0">
                <a:solidFill>
                  <a:srgbClr val="FF0000"/>
                </a:solidFill>
              </a:rPr>
              <a:t>הסמכות : </a:t>
            </a:r>
          </a:p>
        </p:txBody>
      </p:sp>
      <p:sp>
        <p:nvSpPr>
          <p:cNvPr id="25" name="מלבן עם פינות אלכסוניות חתוכות 24"/>
          <p:cNvSpPr/>
          <p:nvPr/>
        </p:nvSpPr>
        <p:spPr>
          <a:xfrm>
            <a:off x="2313571" y="2344218"/>
            <a:ext cx="6579611" cy="2020886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marL="342900" indent="-342900" algn="r" rtl="1" eaLnBrk="1" hangingPunct="1">
              <a:buFontTx/>
              <a:buChar char="-"/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marL="342900" indent="-342900" algn="r" rtl="1" eaLnBrk="1" hangingPunct="1">
              <a:buFontTx/>
              <a:buChar char="-"/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marL="342900" indent="-342900" algn="r" rtl="1" eaLnBrk="1" hangingPunct="1">
              <a:buFontTx/>
              <a:buChar char="-"/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marL="342900" indent="-342900" algn="r" rtl="1" eaLnBrk="1" hangingPunct="1">
              <a:buFontTx/>
              <a:buChar char="-"/>
              <a:defRPr/>
            </a:pPr>
            <a:r>
              <a:rPr lang="he-IL" sz="2400" b="1" dirty="0">
                <a:solidFill>
                  <a:schemeClr val="tx1"/>
                </a:solidFill>
              </a:rPr>
              <a:t>שר הפנים רשאי לקבוע בצו שמקום פלוני  יהיה מקום רחצה מוכרז . </a:t>
            </a:r>
          </a:p>
          <a:p>
            <a:pPr marL="342900" indent="-342900" algn="r" rtl="1" eaLnBrk="1" hangingPunct="1">
              <a:buFontTx/>
              <a:buChar char="-"/>
              <a:defRPr/>
            </a:pPr>
            <a:r>
              <a:rPr lang="he-IL" sz="2400" b="1" dirty="0">
                <a:solidFill>
                  <a:schemeClr val="tx1"/>
                </a:solidFill>
              </a:rPr>
              <a:t>שר הפנים רשאי לאסור בצו את הרחצה בחלק של חוף הים , נהר  או אגם . </a:t>
            </a: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</p:txBody>
      </p:sp>
      <p:sp>
        <p:nvSpPr>
          <p:cNvPr id="32780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81" name="Picture 14" descr="C:\Users\tatefkh\Desktop\תמונות\IMG_0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368932"/>
            <a:ext cx="39179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230128" y="1124744"/>
            <a:ext cx="8440615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842908" y="1328738"/>
            <a:ext cx="571793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  <a:p>
            <a:pPr algn="r" rtl="1" eaLnBrk="1" hangingPunct="1"/>
            <a:endParaRPr lang="he-IL" altLang="he-IL" sz="1400" b="1" i="1" smtClean="0">
              <a:solidFill>
                <a:srgbClr val="D32B3B"/>
              </a:solidFill>
              <a:latin typeface="Calibri" pitchFamily="34" charset="0"/>
            </a:endParaRPr>
          </a:p>
        </p:txBody>
      </p:sp>
      <p:grpSp>
        <p:nvGrpSpPr>
          <p:cNvPr id="17412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17415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17417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4881258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smtClean="0">
                <a:solidFill>
                  <a:srgbClr val="FF0000"/>
                </a:solidFill>
              </a:rPr>
              <a:t>       המינהל לשלטון מקומי</a:t>
            </a:r>
          </a:p>
          <a:p>
            <a:pPr algn="r" rtl="1" eaLnBrk="1" hangingPunct="1"/>
            <a:r>
              <a:rPr lang="he-IL" altLang="he-IL" b="1" smtClean="0">
                <a:solidFill>
                  <a:srgbClr val="FF0000"/>
                </a:solidFill>
              </a:rPr>
              <a:t>האגף לרישוי עסקים ואתרי רחצה </a:t>
            </a:r>
          </a:p>
        </p:txBody>
      </p:sp>
      <p:sp>
        <p:nvSpPr>
          <p:cNvPr id="2" name="מלבן 1"/>
          <p:cNvSpPr/>
          <p:nvPr/>
        </p:nvSpPr>
        <p:spPr>
          <a:xfrm>
            <a:off x="292567" y="1556792"/>
            <a:ext cx="8268272" cy="45243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he-IL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avid" pitchFamily="34" charset="-79"/>
                <a:cs typeface="David" pitchFamily="34" charset="-79"/>
              </a:rPr>
              <a:t>פעולות שמבוצעות ע"י משרד הפנים בתחום הצלת חיים ובטיחות</a:t>
            </a:r>
            <a:endParaRPr lang="he-IL" sz="2400" b="1" u="sng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  <a:p>
            <a:pPr marL="457200" indent="-457200" algn="r" rtl="1" eaLnBrk="1" hangingPunct="1">
              <a:buFontTx/>
              <a:buAutoNum type="arabicPeriod"/>
              <a:defRPr/>
            </a:pP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תקצוב פעולות להצלת חיים ובטיחות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7.5  </a:t>
            </a:r>
            <a:r>
              <a:rPr lang="he-IL" sz="2400" b="1" spc="50" dirty="0" err="1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מליון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₪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.</a:t>
            </a:r>
          </a:p>
          <a:p>
            <a:pPr marL="457200" indent="-457200" algn="r" rtl="1" eaLnBrk="1" hangingPunct="1">
              <a:buFontTx/>
              <a:buAutoNum type="arabicPeriod"/>
              <a:defRPr/>
            </a:pP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סיוע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לרשויות שאינן איתנות בחזקה והפעלת חופי הרחצה 25 מיליון ₪ </a:t>
            </a:r>
          </a:p>
          <a:p>
            <a:pPr algn="r" rtl="1" eaLnBrk="1" hangingPunct="1">
              <a:defRPr/>
            </a:pP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3.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  קול קורא לפתוח חופים חדשים .</a:t>
            </a:r>
            <a:endParaRPr lang="he-IL" sz="24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algn="r" rtl="1" eaLnBrk="1" hangingPunct="1">
              <a:defRPr/>
            </a:pP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4.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פרסום 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קמפיין הסברה לרחצה בטוחה, ואזהרות לסכנות הטמונות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     </a:t>
            </a:r>
          </a:p>
          <a:p>
            <a:pPr algn="r" rtl="1" eaLnBrk="1" hangingPunct="1">
              <a:defRPr/>
            </a:pP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  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בים 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בכלי התקשורת השונים ,(לרבות למגזרים השונים)- 2 </a:t>
            </a:r>
            <a:r>
              <a:rPr lang="he-IL" sz="2400" b="1" spc="50" dirty="0" err="1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מליון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 </a:t>
            </a:r>
          </a:p>
          <a:p>
            <a:pPr algn="r" rtl="1" eaLnBrk="1" hangingPunct="1">
              <a:defRPr/>
            </a:pP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  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₪ 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(חד פעמי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)</a:t>
            </a:r>
            <a:endParaRPr lang="he-IL" sz="24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latin typeface="David" pitchFamily="34" charset="-79"/>
              <a:cs typeface="David" pitchFamily="34" charset="-79"/>
            </a:endParaRPr>
          </a:p>
          <a:p>
            <a:pPr algn="r" rtl="1" eaLnBrk="1" hangingPunct="1">
              <a:defRPr/>
            </a:pP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5.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פקוח 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בחופים בעונת הרחצה ע"י 2 פקחים עונתיים של המשרד.</a:t>
            </a:r>
          </a:p>
          <a:p>
            <a:pPr algn="r" rtl="1" eaLnBrk="1" hangingPunct="1">
              <a:defRPr/>
            </a:pP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6. </a:t>
            </a:r>
            <a:r>
              <a:rPr lang="he-IL" sz="24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 קיום </a:t>
            </a:r>
            <a:r>
              <a:rPr lang="he-IL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latin typeface="David" pitchFamily="34" charset="-79"/>
                <a:cs typeface="David" pitchFamily="34" charset="-79"/>
              </a:rPr>
              <a:t>כנסים למנהלי החופים ,הנחיות ותדרוכים להצלת חיים.</a:t>
            </a:r>
          </a:p>
        </p:txBody>
      </p:sp>
    </p:spTree>
    <p:extLst>
      <p:ext uri="{BB962C8B-B14F-4D97-AF65-F5344CB8AC3E}">
        <p14:creationId xmlns:p14="http://schemas.microsoft.com/office/powerpoint/2010/main" val="24851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88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מלבן 7"/>
          <p:cNvSpPr>
            <a:spLocks noChangeArrowheads="1"/>
          </p:cNvSpPr>
          <p:nvPr/>
        </p:nvSpPr>
        <p:spPr bwMode="auto">
          <a:xfrm>
            <a:off x="3606800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מדינת    ישראל</a:t>
            </a:r>
            <a:endParaRPr kumimoji="0" lang="en-US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Of Israel</a:t>
            </a:r>
            <a:endParaRPr kumimoji="0" lang="he-IL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1" name="מלבן 10"/>
          <p:cNvSpPr>
            <a:spLocks noChangeArrowheads="1"/>
          </p:cNvSpPr>
          <p:nvPr/>
        </p:nvSpPr>
        <p:spPr bwMode="auto">
          <a:xfrm>
            <a:off x="0" y="95250"/>
            <a:ext cx="37798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kumimoji="0" lang="en-US" altLang="he-I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l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kumimoji="0" lang="en-US" altLang="he-I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29702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25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מלבן 1"/>
          <p:cNvSpPr>
            <a:spLocks noChangeArrowheads="1"/>
          </p:cNvSpPr>
          <p:nvPr/>
        </p:nvSpPr>
        <p:spPr bwMode="auto">
          <a:xfrm>
            <a:off x="4321175" y="117475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kumimoji="0" lang="en-US" altLang="he-IL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kumimoji="0" lang="en-US" altLang="he-I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18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kumimoji="0" lang="he-IL" altLang="he-I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4" name="מלבן 2"/>
          <p:cNvSpPr>
            <a:spLocks noChangeArrowheads="1"/>
          </p:cNvSpPr>
          <p:nvPr/>
        </p:nvSpPr>
        <p:spPr bwMode="auto">
          <a:xfrm>
            <a:off x="2286000" y="-725488"/>
            <a:ext cx="67865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000" b="1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000" b="1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000" b="1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altLang="he-IL" sz="2000" b="1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sp>
        <p:nvSpPr>
          <p:cNvPr id="29705" name="מלבן 3"/>
          <p:cNvSpPr>
            <a:spLocks noChangeArrowheads="1"/>
          </p:cNvSpPr>
          <p:nvPr/>
        </p:nvSpPr>
        <p:spPr bwMode="auto">
          <a:xfrm>
            <a:off x="3721100" y="1490663"/>
            <a:ext cx="5221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graphicFrame>
        <p:nvGraphicFramePr>
          <p:cNvPr id="29706" name="תרשים 10"/>
          <p:cNvGraphicFramePr>
            <a:graphicFrameLocks/>
          </p:cNvGraphicFramePr>
          <p:nvPr/>
        </p:nvGraphicFramePr>
        <p:xfrm>
          <a:off x="2132013" y="1476375"/>
          <a:ext cx="6892925" cy="500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תרשים" r:id="rId5" imgW="6901270" imgH="5011346" progId="Excel.Chart.8">
                  <p:embed/>
                </p:oleObj>
              </mc:Choice>
              <mc:Fallback>
                <p:oleObj name="תרשים" r:id="rId5" imgW="6901270" imgH="5011346" progId="Excel.Chart.8">
                  <p:embed/>
                  <p:pic>
                    <p:nvPicPr>
                      <p:cNvPr id="29706" name="תרשים 1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1476375"/>
                        <a:ext cx="6892925" cy="500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מלבן 2"/>
          <p:cNvSpPr/>
          <p:nvPr/>
        </p:nvSpPr>
        <p:spPr>
          <a:xfrm>
            <a:off x="2627313" y="4822825"/>
            <a:ext cx="8159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26</a:t>
            </a:r>
          </a:p>
        </p:txBody>
      </p:sp>
      <p:sp>
        <p:nvSpPr>
          <p:cNvPr id="5" name="מלבן 4"/>
          <p:cNvSpPr/>
          <p:nvPr/>
        </p:nvSpPr>
        <p:spPr>
          <a:xfrm>
            <a:off x="3779838" y="4822825"/>
            <a:ext cx="5857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29</a:t>
            </a:r>
          </a:p>
        </p:txBody>
      </p:sp>
      <p:sp>
        <p:nvSpPr>
          <p:cNvPr id="7" name="מלבן 6"/>
          <p:cNvSpPr/>
          <p:nvPr/>
        </p:nvSpPr>
        <p:spPr>
          <a:xfrm>
            <a:off x="4860925" y="4849813"/>
            <a:ext cx="5842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32</a:t>
            </a:r>
          </a:p>
        </p:txBody>
      </p:sp>
      <p:sp>
        <p:nvSpPr>
          <p:cNvPr id="17" name="מלבן 16"/>
          <p:cNvSpPr/>
          <p:nvPr/>
        </p:nvSpPr>
        <p:spPr>
          <a:xfrm>
            <a:off x="5867400" y="4868863"/>
            <a:ext cx="5857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27</a:t>
            </a:r>
          </a:p>
        </p:txBody>
      </p:sp>
      <p:sp>
        <p:nvSpPr>
          <p:cNvPr id="18" name="מלבן 17"/>
          <p:cNvSpPr/>
          <p:nvPr/>
        </p:nvSpPr>
        <p:spPr>
          <a:xfrm>
            <a:off x="6938963" y="4868863"/>
            <a:ext cx="5857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David" panose="020E0502060401010101" pitchFamily="34" charset="-79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83509509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277542" y="1970485"/>
            <a:ext cx="6535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82" y="1052513"/>
            <a:ext cx="502444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מלבן 7"/>
          <p:cNvSpPr>
            <a:spLocks noChangeArrowheads="1"/>
          </p:cNvSpPr>
          <p:nvPr/>
        </p:nvSpPr>
        <p:spPr bwMode="auto">
          <a:xfrm>
            <a:off x="3848101" y="1278732"/>
            <a:ext cx="13942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he-IL" altLang="he-IL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altLang="he-IL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he-IL" altLang="he-IL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מדינת    ישראל</a:t>
            </a:r>
            <a:endParaRPr kumimoji="0" lang="en-US" altLang="he-IL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en-US" altLang="he-IL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Of Israel</a:t>
            </a:r>
            <a:endParaRPr kumimoji="0" lang="he-IL" altLang="he-IL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9" name="מלבן 8"/>
          <p:cNvSpPr>
            <a:spLocks noChangeArrowheads="1"/>
          </p:cNvSpPr>
          <p:nvPr/>
        </p:nvSpPr>
        <p:spPr bwMode="auto">
          <a:xfrm>
            <a:off x="5381625" y="914401"/>
            <a:ext cx="2591991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he-IL" altLang="he-IL" sz="15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הפנים</a:t>
            </a:r>
            <a:endParaRPr kumimoji="0" lang="en-US" altLang="he-IL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he-IL" altLang="he-IL" sz="15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לשלטון   מקומי</a:t>
            </a:r>
            <a:endParaRPr kumimoji="0" lang="en-US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he-IL" altLang="he-IL" sz="135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 האגף לאתרי רחצה</a:t>
            </a:r>
            <a:endParaRPr kumimoji="0" lang="he-IL" altLang="he-IL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0" name="מלבן 10"/>
          <p:cNvSpPr>
            <a:spLocks noChangeArrowheads="1"/>
          </p:cNvSpPr>
          <p:nvPr/>
        </p:nvSpPr>
        <p:spPr bwMode="auto">
          <a:xfrm>
            <a:off x="1143000" y="928688"/>
            <a:ext cx="2834879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en-US" altLang="he-IL" sz="15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kumimoji="0" lang="en-US" altLang="he-IL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0" marR="0" lvl="0" indent="0" algn="l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Georgia" panose="02040502050405020303" pitchFamily="18" charset="0"/>
              <a:buNone/>
              <a:tabLst/>
              <a:defRPr/>
            </a:pPr>
            <a:r>
              <a:rPr kumimoji="0" lang="en-US" altLang="he-IL" sz="15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kumimoji="0" lang="en-US" altLang="he-IL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6871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8273"/>
            <a:ext cx="1333500" cy="429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619672" y="2257024"/>
            <a:ext cx="7272808" cy="4340328"/>
          </a:xfrm>
        </p:spPr>
        <p:txBody>
          <a:bodyPr/>
          <a:lstStyle/>
          <a:p>
            <a:pPr marL="0" indent="0">
              <a:buNone/>
            </a:pPr>
            <a:r>
              <a:rPr lang="he-IL" sz="2100" dirty="0"/>
              <a:t>             </a:t>
            </a:r>
            <a:r>
              <a:rPr lang="he-IL" sz="21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טביעות למוות בחופי הים </a:t>
            </a:r>
            <a:r>
              <a:rPr lang="he-IL" sz="21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he-IL" sz="21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לצערי מדי שנה טובעים למוות בחופי המדינה בין 25-32 בני אדם רובם המוחלט (כ- 90% ) מתרחשים בחופים שאין בהם שירותי הצלה .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בעקבות טביעות למוות אלו משרד הפנים יחד עם הרשויות נתבעים בבתי המשפט . משרד הפנים מחויב בתשלומים לתובעים .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פעולות לצמצום הטביעות למוות : </a:t>
            </a:r>
            <a:br>
              <a:rPr lang="he-IL" sz="1600" b="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הגדלת מספר החופים המוכרזים לרחצה .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פרסום לאורך כל עונת הרחצה באמצעי התקשורת השונים .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אכיפה מסיבית של הרשויות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הארכת שעות פעילות החופים המוכרזים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בצוע סיורים רכובים עם צוות הצלה לאורך חופי הרשות לאכיפת איסור הרחצה מעבר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לשעות הרחצה עד לחשיכה .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הקצאת תקציבים בהתאם לרשות . 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 קיום כנסים פתיחת עונת רחצה וסיום עונת הרחצה  למנהלי החופים ברשויות </a:t>
            </a:r>
            <a:r>
              <a:rPr lang="he-IL" sz="1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br>
              <a:rPr lang="he-IL" sz="1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e-IL" sz="1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והעוסקים </a:t>
            </a: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בחופים  </a:t>
            </a:r>
            <a:r>
              <a:rPr lang="he-IL" sz="16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ממשרדים </a:t>
            </a:r>
            <a: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אחרים להעברת הנחיות</a:t>
            </a:r>
            <a:br>
              <a:rPr lang="he-IL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he-IL" sz="16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6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197707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09" y="48527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44015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 dirty="0" smtClean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656137" y="-84139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5092" y="1110987"/>
            <a:ext cx="6668090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u="sng" dirty="0" smtClean="0">
                <a:solidFill>
                  <a:srgbClr val="FF0000"/>
                </a:solidFill>
              </a:rPr>
              <a:t>נתוני מוות מטביעה כפי שפורסמו על ידי ארגון הבריאות העולמי</a:t>
            </a: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endParaRPr lang="he-IL" sz="2000" b="1" u="sng" dirty="0" smtClean="0">
              <a:solidFill>
                <a:srgbClr val="FF0000"/>
              </a:solidFill>
            </a:endParaRP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endParaRPr lang="he-IL" sz="2000" b="1" u="sng" dirty="0" smtClean="0">
              <a:solidFill>
                <a:srgbClr val="FF0000"/>
              </a:solidFill>
            </a:endParaRP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endParaRPr lang="he-IL" sz="2000" b="1" u="sng" dirty="0" smtClean="0">
              <a:solidFill>
                <a:srgbClr val="FF0000"/>
              </a:solidFill>
            </a:endParaRP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endParaRPr lang="he-IL" sz="2000" b="1" u="sng" dirty="0" smtClean="0">
              <a:solidFill>
                <a:srgbClr val="FF0000"/>
              </a:solidFill>
            </a:endParaRP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endParaRPr lang="he-IL" sz="2000" b="1" u="sng" dirty="0" smtClean="0">
              <a:solidFill>
                <a:srgbClr val="FF0000"/>
              </a:solidFill>
            </a:endParaRP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endParaRPr lang="he-IL" sz="2000" b="1" u="sng" dirty="0" smtClean="0">
              <a:solidFill>
                <a:srgbClr val="FF0000"/>
              </a:solidFill>
            </a:endParaRPr>
          </a:p>
          <a:p>
            <a:pPr algn="r"/>
            <a:endParaRPr lang="he-IL" sz="2000" b="1" u="sng" dirty="0">
              <a:solidFill>
                <a:srgbClr val="FF0000"/>
              </a:solidFill>
            </a:endParaRPr>
          </a:p>
          <a:p>
            <a:pPr algn="r"/>
            <a:r>
              <a:rPr lang="he-IL" sz="2000" b="1" u="sng" dirty="0" smtClean="0">
                <a:solidFill>
                  <a:srgbClr val="FF0000"/>
                </a:solidFill>
              </a:rPr>
              <a:t> </a:t>
            </a:r>
            <a:endParaRPr lang="he-IL" sz="20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09914"/>
              </p:ext>
            </p:extLst>
          </p:nvPr>
        </p:nvGraphicFramePr>
        <p:xfrm>
          <a:off x="2251616" y="1426678"/>
          <a:ext cx="6510557" cy="5461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9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7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מדינה 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שנה 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מתים</a:t>
                      </a:r>
                      <a:r>
                        <a:rPr lang="he-IL" baseline="0" dirty="0" smtClean="0"/>
                        <a:t> מטביעה 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 smtClean="0"/>
                        <a:t>שיעור המוות ל- 100,000 אנשים 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ישראל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45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0.6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ארה"ב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2010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4812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1.5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יוון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409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2.5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אוסטרליה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332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1.4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אוסטריה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155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1.3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בולגריה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142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1.7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קנדה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463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1.2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פינלנד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174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2.4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צרפת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1382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1.6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איטליה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2010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554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0.7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ספרד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2012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579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0.9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בריטניה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2010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578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0.8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טורקיה 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2011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dirty="0" smtClean="0"/>
                        <a:t>187</a:t>
                      </a:r>
                      <a:endParaRPr lang="he-I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b="1" smtClean="0"/>
                        <a:t>0.3</a:t>
                      </a:r>
                      <a:endParaRPr lang="he-I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75055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5" name="מלבן 8"/>
          <p:cNvSpPr>
            <a:spLocks noChangeArrowheads="1"/>
          </p:cNvSpPr>
          <p:nvPr/>
        </p:nvSpPr>
        <p:spPr bwMode="auto">
          <a:xfrm>
            <a:off x="5651500" y="76332"/>
            <a:ext cx="3455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 smtClean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      הפנים</a:t>
            </a:r>
            <a:endParaRPr lang="en-US" altLang="he-IL" sz="200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 smtClean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       לשלטון   מקומי</a:t>
            </a:r>
            <a:endParaRPr lang="en-US" altLang="he-IL" sz="160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 smtClean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לרישוי עסקים ואתרי רחצה</a:t>
            </a:r>
            <a:endParaRPr lang="he-IL" altLang="he-IL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6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 smtClean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 smtClean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20487" name="Picture 7" descr="C:\Users\tfuadha\AppData\Local\Temp\notes1B604A\~27129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5" y="1583022"/>
            <a:ext cx="2743228" cy="4867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tfuadha\AppData\Local\Temp\notes1B604A\20141231_125618_resiz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46" y="1547062"/>
            <a:ext cx="2920630" cy="4867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מחבר ישר 3"/>
          <p:cNvCxnSpPr/>
          <p:nvPr/>
        </p:nvCxnSpPr>
        <p:spPr>
          <a:xfrm flipV="1">
            <a:off x="8893180" y="3573463"/>
            <a:ext cx="214313" cy="407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חץ מעוקל למטה 6"/>
          <p:cNvSpPr/>
          <p:nvPr/>
        </p:nvSpPr>
        <p:spPr>
          <a:xfrm>
            <a:off x="3230567" y="3074990"/>
            <a:ext cx="2749550" cy="7318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>
              <a:solidFill>
                <a:prstClr val="black"/>
              </a:solidFill>
            </a:endParaRPr>
          </a:p>
        </p:txBody>
      </p:sp>
      <p:sp>
        <p:nvSpPr>
          <p:cNvPr id="66571" name="TextBox 7"/>
          <p:cNvSpPr txBox="1">
            <a:spLocks noChangeArrowheads="1"/>
          </p:cNvSpPr>
          <p:nvPr/>
        </p:nvSpPr>
        <p:spPr bwMode="auto">
          <a:xfrm>
            <a:off x="3692591" y="2349632"/>
            <a:ext cx="1685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4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תודה </a:t>
            </a:r>
          </a:p>
        </p:txBody>
      </p:sp>
      <p:sp>
        <p:nvSpPr>
          <p:cNvPr id="66572" name="TextBox 8"/>
          <p:cNvSpPr txBox="1">
            <a:spLocks noChangeArrowheads="1"/>
          </p:cNvSpPr>
          <p:nvPr/>
        </p:nvSpPr>
        <p:spPr bwMode="auto">
          <a:xfrm>
            <a:off x="2901065" y="4581656"/>
            <a:ext cx="31774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 ההקשבה </a:t>
            </a:r>
          </a:p>
        </p:txBody>
      </p:sp>
    </p:spTree>
    <p:extLst>
      <p:ext uri="{BB962C8B-B14F-4D97-AF65-F5344CB8AC3E}">
        <p14:creationId xmlns:p14="http://schemas.microsoft.com/office/powerpoint/2010/main" val="2012764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316166" y="2269250"/>
            <a:ext cx="6299200" cy="3785652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>
              <a:spcAft>
                <a:spcPts val="0"/>
              </a:spcAft>
            </a:pPr>
            <a:r>
              <a:rPr lang="he-IL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זרם הפריצה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Rip current</a:t>
            </a:r>
            <a:r>
              <a:rPr lang="en-US" sz="4800" b="1" dirty="0">
                <a:solidFill>
                  <a:srgbClr val="FF000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Miriam" panose="020B0502050101010101" pitchFamily="34" charset="-79"/>
              </a:rPr>
              <a:t> </a:t>
            </a:r>
            <a:r>
              <a:rPr lang="he-IL" sz="4800" b="1" dirty="0" smtClean="0">
                <a:solidFill>
                  <a:srgbClr val="FF000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Miriam" panose="020B0502050101010101" pitchFamily="34" charset="-79"/>
              </a:rPr>
              <a:t> </a:t>
            </a:r>
          </a:p>
          <a:p>
            <a:pPr algn="ctr" rtl="1">
              <a:spcAft>
                <a:spcPts val="0"/>
              </a:spcAft>
            </a:pPr>
            <a:endParaRPr lang="he-IL" sz="4800" b="1" dirty="0">
              <a:solidFill>
                <a:srgbClr val="FF0000"/>
              </a:solidFill>
              <a:latin typeface="David" panose="020E0502060401010101" pitchFamily="34" charset="-79"/>
              <a:ea typeface="Times New Roman" panose="02020603050405020304" pitchFamily="18" charset="0"/>
              <a:cs typeface="Miriam" panose="020B0502050101010101" pitchFamily="34" charset="-79"/>
            </a:endParaRPr>
          </a:p>
          <a:p>
            <a:pPr algn="ctr" rtl="1">
              <a:spcAft>
                <a:spcPts val="0"/>
              </a:spcAft>
            </a:pPr>
            <a:endParaRPr lang="he-IL" sz="4800" b="1" dirty="0" smtClean="0">
              <a:solidFill>
                <a:srgbClr val="FF0000"/>
              </a:solidFill>
              <a:latin typeface="David" panose="020E0502060401010101" pitchFamily="34" charset="-79"/>
              <a:ea typeface="Times New Roman" panose="02020603050405020304" pitchFamily="18" charset="0"/>
              <a:cs typeface="Miriam" panose="020B0502050101010101" pitchFamily="34" charset="-79"/>
            </a:endParaRPr>
          </a:p>
          <a:p>
            <a:pPr algn="ctr" rtl="1">
              <a:spcAft>
                <a:spcPts val="0"/>
              </a:spcAft>
            </a:pPr>
            <a:r>
              <a:rPr lang="he-IL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הקטלן </a:t>
            </a:r>
            <a:r>
              <a:rPr lang="he-IL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מספר 1 בחופי הרחצה </a:t>
            </a:r>
            <a:endParaRPr lang="he-IL" sz="4800" b="1" u="sng" dirty="0" smtClean="0">
              <a:solidFill>
                <a:srgbClr val="FF0000"/>
              </a:solidFill>
            </a:endParaRPr>
          </a:p>
        </p:txBody>
      </p: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8752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316166" y="1616076"/>
            <a:ext cx="6299200" cy="923925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5400" b="1" u="sng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77" y="1558322"/>
            <a:ext cx="7164288" cy="5143500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318831" y="1839832"/>
            <a:ext cx="6299200" cy="458587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3200" b="1" u="sng" dirty="0" smtClean="0">
                <a:solidFill>
                  <a:srgbClr val="FF0000"/>
                </a:solidFill>
              </a:rPr>
              <a:t>זרם פריצה מהו? </a:t>
            </a:r>
          </a:p>
          <a:p>
            <a:pPr algn="just" rtl="1" eaLnBrk="1" hangingPunct="1">
              <a:defRPr/>
            </a:pPr>
            <a:endParaRPr lang="he-IL" sz="3200" b="1" u="sng" dirty="0">
              <a:solidFill>
                <a:srgbClr val="FF0000"/>
              </a:solidFill>
            </a:endParaRPr>
          </a:p>
          <a:p>
            <a:pPr algn="just" rtl="1" eaLnBrk="1" hangingPunct="1">
              <a:defRPr/>
            </a:pPr>
            <a:r>
              <a:rPr lang="he-IL" sz="2800" b="1" dirty="0" smtClean="0"/>
              <a:t>גלים הנעים ממים עמוקים לתחום המים הרדודים של החוף ונשברים בצורה לא סימטרית .</a:t>
            </a:r>
          </a:p>
          <a:p>
            <a:pPr algn="just" rtl="1" eaLnBrk="1" hangingPunct="1">
              <a:defRPr/>
            </a:pPr>
            <a:r>
              <a:rPr lang="he-IL" sz="2800" b="1" dirty="0" smtClean="0"/>
              <a:t>באזורים מסוימים יש הצטברות של מים גדולה יחסית .</a:t>
            </a:r>
          </a:p>
          <a:p>
            <a:pPr algn="just" rtl="1" eaLnBrk="1" hangingPunct="1">
              <a:defRPr/>
            </a:pPr>
            <a:r>
              <a:rPr lang="he-IL" sz="2800" b="1" dirty="0" smtClean="0"/>
              <a:t>מים עודפם חוזרים במסלול מעגלי אל הים בזרם פורץ . </a:t>
            </a:r>
            <a:endParaRPr lang="he-IL" sz="2800" b="1" dirty="0"/>
          </a:p>
          <a:p>
            <a:pPr algn="just" rtl="1" eaLnBrk="1" hangingPunct="1">
              <a:defRPr/>
            </a:pPr>
            <a:endParaRPr lang="he-IL" sz="3200" b="1" dirty="0" smtClean="0">
              <a:solidFill>
                <a:srgbClr val="FF0000"/>
              </a:solidFill>
            </a:endParaRPr>
          </a:p>
        </p:txBody>
      </p: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9701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תמונה 3" descr="Rip Current Warning 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41496"/>
            <a:ext cx="5832648" cy="449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78512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זרם חוזר פריצ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213"/>
            <a:ext cx="5904656" cy="46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71969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4822" name="Picture 5" descr="seas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484438" y="1512888"/>
            <a:ext cx="6408737" cy="5842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3200" b="1" dirty="0" smtClean="0">
                <a:solidFill>
                  <a:srgbClr val="FF0000"/>
                </a:solidFill>
              </a:rPr>
              <a:t>מקור הסמכות </a:t>
            </a:r>
          </a:p>
        </p:txBody>
      </p:sp>
      <p:sp>
        <p:nvSpPr>
          <p:cNvPr id="24" name="מלבן עם פינות אלכסוניות חתוכות 23"/>
          <p:cNvSpPr/>
          <p:nvPr/>
        </p:nvSpPr>
        <p:spPr>
          <a:xfrm>
            <a:off x="4341243" y="4509120"/>
            <a:ext cx="4622800" cy="1152426"/>
          </a:xfrm>
          <a:prstGeom prst="snip2DiagRect">
            <a:avLst/>
          </a:prstGeom>
          <a:gradFill>
            <a:gsLst>
              <a:gs pos="0">
                <a:srgbClr val="92D050"/>
              </a:gs>
              <a:gs pos="19000">
                <a:srgbClr val="E6D78A"/>
              </a:gs>
              <a:gs pos="66000">
                <a:srgbClr val="00B0F0"/>
              </a:gs>
              <a:gs pos="100000">
                <a:srgbClr val="E6D78A"/>
              </a:gs>
              <a:gs pos="100000">
                <a:srgbClr val="C7AC4C">
                  <a:alpha val="74000"/>
                </a:srgbClr>
              </a:gs>
              <a:gs pos="9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he-IL" sz="2400" b="1" dirty="0">
                <a:solidFill>
                  <a:schemeClr val="tx1"/>
                </a:solidFill>
              </a:rPr>
              <a:t>חוק איסור נהיגה ברכב בחוף הים תשנ"ז- 1997 </a:t>
            </a:r>
          </a:p>
        </p:txBody>
      </p:sp>
      <p:sp>
        <p:nvSpPr>
          <p:cNvPr id="25" name="מלבן עם פינות אלכסוניות חתוכות 24"/>
          <p:cNvSpPr/>
          <p:nvPr/>
        </p:nvSpPr>
        <p:spPr>
          <a:xfrm>
            <a:off x="2419375" y="2124052"/>
            <a:ext cx="6538861" cy="914400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2400" b="1" dirty="0">
                <a:solidFill>
                  <a:schemeClr val="tx1"/>
                </a:solidFill>
              </a:rPr>
              <a:t>חוק הסדרת  מקומות רחצה – תשכ"ד- 1964 </a:t>
            </a:r>
          </a:p>
        </p:txBody>
      </p:sp>
      <p:pic>
        <p:nvPicPr>
          <p:cNvPr id="34831" name="Picture 19" descr="C:\Users\tfuadha\AppData\Local\Temp\notes1B604A\httpslh6.googleusercontent.comu8IbBlRsevL2wxdkbpnFDC4SAiA19nqIilV73wx4EMM=s0-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35325"/>
            <a:ext cx="19431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מלבן עם פינות אלכסוניות חתוכות 14"/>
          <p:cNvSpPr/>
          <p:nvPr/>
        </p:nvSpPr>
        <p:spPr>
          <a:xfrm>
            <a:off x="4270441" y="3066723"/>
            <a:ext cx="4702175" cy="1442405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r>
              <a:rPr lang="he-IL" sz="2400" b="1" dirty="0">
                <a:solidFill>
                  <a:schemeClr val="tx1"/>
                </a:solidFill>
              </a:rPr>
              <a:t>צו הסדרת מקומות רחצה (סדרים ואיסורים במקומות רחצה מוכרזים ) – תשע"ו- 20016 </a:t>
            </a:r>
          </a:p>
          <a:p>
            <a:pPr algn="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</p:txBody>
      </p:sp>
      <p:sp>
        <p:nvSpPr>
          <p:cNvPr id="34835" name="מלבן 1"/>
          <p:cNvSpPr>
            <a:spLocks noChangeArrowheads="1"/>
          </p:cNvSpPr>
          <p:nvPr/>
        </p:nvSpPr>
        <p:spPr bwMode="auto">
          <a:xfrm>
            <a:off x="4400550" y="11760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מלבן עם פינה יחידה חתוכה 1"/>
          <p:cNvSpPr/>
          <p:nvPr/>
        </p:nvSpPr>
        <p:spPr>
          <a:xfrm>
            <a:off x="4400550" y="5756275"/>
            <a:ext cx="4492625" cy="914400"/>
          </a:xfrm>
          <a:prstGeom prst="snip1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2800" b="1" dirty="0">
                <a:solidFill>
                  <a:schemeClr val="tx1"/>
                </a:solidFill>
              </a:rPr>
              <a:t>חוק שמירת הסביבה החופית  – תשס"ד –2004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israel\Desktop\מצגת בטיחות בחופי רחצה בישראל\rip-currents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60651"/>
            <a:ext cx="85725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82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בורות תמונ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1488"/>
            <a:ext cx="5832648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91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316166" y="1616075"/>
            <a:ext cx="6299200" cy="5139869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4400" b="1" u="sng" dirty="0" smtClean="0">
                <a:solidFill>
                  <a:srgbClr val="FF0000"/>
                </a:solidFill>
              </a:rPr>
              <a:t> מה עושים??</a:t>
            </a:r>
          </a:p>
          <a:p>
            <a:pPr algn="just" rtl="1" eaLnBrk="1" hangingPunct="1">
              <a:defRPr/>
            </a:pPr>
            <a:endParaRPr lang="he-IL" sz="2400" b="1" dirty="0" smtClean="0"/>
          </a:p>
          <a:p>
            <a:pPr algn="just" rtl="1" eaLnBrk="1" hangingPunct="1">
              <a:defRPr/>
            </a:pPr>
            <a:r>
              <a:rPr lang="he-IL" sz="2400" b="1" dirty="0" smtClean="0"/>
              <a:t>* לא להיכנס ללחץ ולשמור על קור רוח .</a:t>
            </a:r>
          </a:p>
          <a:p>
            <a:pPr algn="just" rtl="1" eaLnBrk="1" hangingPunct="1">
              <a:defRPr/>
            </a:pPr>
            <a:endParaRPr lang="he-IL" sz="2400" b="1" dirty="0" smtClean="0"/>
          </a:p>
          <a:p>
            <a:pPr algn="just" rtl="1" eaLnBrk="1" hangingPunct="1">
              <a:defRPr/>
            </a:pPr>
            <a:r>
              <a:rPr lang="he-IL" sz="2400" b="1" dirty="0" smtClean="0"/>
              <a:t>* לא לשחות נגד </a:t>
            </a:r>
            <a:r>
              <a:rPr lang="he-IL" sz="2400" b="1" dirty="0" err="1" smtClean="0"/>
              <a:t>הזרםו</a:t>
            </a:r>
            <a:r>
              <a:rPr lang="he-IL" sz="2400" b="1" dirty="0" smtClean="0"/>
              <a:t> לא להתנגד לו .</a:t>
            </a:r>
          </a:p>
          <a:p>
            <a:pPr algn="just" rtl="1" eaLnBrk="1" hangingPunct="1">
              <a:defRPr/>
            </a:pPr>
            <a:endParaRPr lang="he-IL" sz="2400" b="1" dirty="0" smtClean="0"/>
          </a:p>
          <a:p>
            <a:pPr algn="just" rtl="1" eaLnBrk="1" hangingPunct="1">
              <a:defRPr/>
            </a:pPr>
            <a:r>
              <a:rPr lang="he-IL" sz="2400" b="1" dirty="0" smtClean="0"/>
              <a:t>* באם התעייפתם לא להתאמץ ולא להמשיך להתנגד לזרם.</a:t>
            </a:r>
          </a:p>
          <a:p>
            <a:pPr marL="457200" indent="-457200" algn="just" rtl="1" eaLnBrk="1" hangingPunct="1">
              <a:buAutoNum type="arabicPeriod"/>
              <a:defRPr/>
            </a:pPr>
            <a:endParaRPr lang="he-IL" sz="2400" b="1" dirty="0" smtClean="0"/>
          </a:p>
          <a:p>
            <a:pPr algn="just" rtl="1" eaLnBrk="1" hangingPunct="1">
              <a:defRPr/>
            </a:pPr>
            <a:r>
              <a:rPr lang="he-IL" sz="2400" b="1" dirty="0" smtClean="0"/>
              <a:t>* תזוזה ימינה או שמאלה מהזרם תחלץ אתכם </a:t>
            </a:r>
          </a:p>
          <a:p>
            <a:pPr marL="457200" indent="-457200" algn="just" rtl="1" eaLnBrk="1" hangingPunct="1">
              <a:buAutoNum type="arabicPeriod"/>
              <a:defRPr/>
            </a:pPr>
            <a:endParaRPr lang="he-IL" sz="2400" b="1" dirty="0" smtClean="0"/>
          </a:p>
          <a:p>
            <a:pPr algn="just" rtl="1" eaLnBrk="1" hangingPunct="1">
              <a:defRPr/>
            </a:pPr>
            <a:r>
              <a:rPr lang="he-IL" sz="2000" b="1" u="sng" dirty="0" smtClean="0">
                <a:solidFill>
                  <a:srgbClr val="FF0000"/>
                </a:solidFill>
              </a:rPr>
              <a:t>הדבר הכי נכון לעשות : </a:t>
            </a:r>
          </a:p>
          <a:p>
            <a:pPr algn="just" rtl="1" eaLnBrk="1" hangingPunct="1">
              <a:defRPr/>
            </a:pPr>
            <a:r>
              <a:rPr lang="he-IL" sz="2400" b="1" dirty="0" smtClean="0">
                <a:solidFill>
                  <a:srgbClr val="FF0000"/>
                </a:solidFill>
              </a:rPr>
              <a:t>להתרחץ רק בחוף מוכרז לרחצה ובשעות הפעילות </a:t>
            </a:r>
            <a:endParaRPr lang="he-IL" sz="2400" b="1" dirty="0">
              <a:solidFill>
                <a:srgbClr val="FF0000"/>
              </a:solidFill>
            </a:endParaRPr>
          </a:p>
        </p:txBody>
      </p: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2786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5" y="842964"/>
            <a:ext cx="9143999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e-IL" altLang="he-IL" sz="2800" b="1" i="1" u="sng" smtClean="0">
                <a:solidFill>
                  <a:srgbClr val="FF0000"/>
                </a:solidFill>
                <a:cs typeface="David" pitchFamily="34" charset="-79"/>
              </a:rPr>
              <a:t>המציל בחופי הרחצה</a:t>
            </a:r>
            <a:r>
              <a:rPr lang="he-IL" altLang="he-IL" sz="2800" b="1" smtClean="0">
                <a:solidFill>
                  <a:prstClr val="black"/>
                </a:solidFill>
                <a:cs typeface="David" pitchFamily="34" charset="-79"/>
              </a:rPr>
              <a:t> </a:t>
            </a:r>
            <a:endParaRPr lang="en-US" altLang="he-IL" sz="2800" b="1" smtClean="0">
              <a:solidFill>
                <a:prstClr val="black"/>
              </a:solidFill>
              <a:cs typeface="David" pitchFamily="34" charset="-79"/>
            </a:endParaRP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endParaRPr lang="he-IL" altLang="he-IL" b="1" smtClean="0">
              <a:solidFill>
                <a:prstClr val="black"/>
              </a:solidFill>
              <a:cs typeface="David" pitchFamily="34" charset="-79"/>
            </a:endParaRP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e-IL" altLang="he-IL" sz="3600" b="1" smtClean="0">
                <a:solidFill>
                  <a:srgbClr val="1F497D"/>
                </a:solidFill>
              </a:rPr>
              <a:t>המציל מהווה דמות מרכזית באתרי הרחצה , 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e-IL" altLang="he-IL" sz="3600" b="1" smtClean="0">
                <a:solidFill>
                  <a:srgbClr val="1F497D"/>
                </a:solidFill>
              </a:rPr>
              <a:t>מעצם היותו אמון על  שמירת חיי אדם והצלתו. 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e-IL" altLang="he-IL" sz="3600" b="1" smtClean="0">
                <a:solidFill>
                  <a:srgbClr val="1F497D"/>
                </a:solidFill>
              </a:rPr>
              <a:t>תפקידו, תחום אחריותו וסמכויותיו של המציל 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e-IL" altLang="he-IL" sz="3600" b="1" smtClean="0">
                <a:solidFill>
                  <a:srgbClr val="1F497D"/>
                </a:solidFill>
              </a:rPr>
              <a:t>מעוגנות בשני חוקים מרכזיים ובעדכון הצווים:</a:t>
            </a: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endParaRPr lang="he-IL" altLang="he-IL" sz="2000" b="1" smtClean="0">
              <a:solidFill>
                <a:srgbClr val="1F497D"/>
              </a:solidFill>
            </a:endParaRPr>
          </a:p>
          <a:p>
            <a:pPr algn="r" rtl="1" eaLnBrk="1" hangingPunct="1">
              <a:lnSpc>
                <a:spcPct val="80000"/>
              </a:lnSpc>
              <a:buFont typeface="Wingdings" pitchFamily="2" charset="2"/>
              <a:buNone/>
            </a:pPr>
            <a:endParaRPr lang="he-IL" altLang="he-IL" sz="3200" b="1" smtClean="0">
              <a:solidFill>
                <a:srgbClr val="1F497D"/>
              </a:solidFill>
            </a:endParaRPr>
          </a:p>
          <a:p>
            <a:pPr algn="r" rtl="1" eaLnBrk="1" hangingPunct="1">
              <a:lnSpc>
                <a:spcPct val="80000"/>
              </a:lnSpc>
              <a:buFontTx/>
              <a:buAutoNum type="arabicPeriod"/>
            </a:pPr>
            <a:r>
              <a:rPr lang="he-IL" altLang="he-IL" sz="3200" b="1" smtClean="0">
                <a:solidFill>
                  <a:srgbClr val="FF0000"/>
                </a:solidFill>
              </a:rPr>
              <a:t>חוק הסדרת מקומות רחצה, תשכ"ד 1964 . </a:t>
            </a:r>
          </a:p>
          <a:p>
            <a:pPr algn="r" rtl="1" eaLnBrk="1" hangingPunct="1">
              <a:lnSpc>
                <a:spcPct val="80000"/>
              </a:lnSpc>
              <a:buFontTx/>
              <a:buAutoNum type="arabicPeriod"/>
            </a:pPr>
            <a:r>
              <a:rPr lang="he-IL" altLang="he-IL" sz="3200" b="1" smtClean="0">
                <a:solidFill>
                  <a:srgbClr val="FF0000"/>
                </a:solidFill>
              </a:rPr>
              <a:t>חוק שירות התעסוקה תשי"ט 1959 .</a:t>
            </a:r>
          </a:p>
          <a:p>
            <a:pPr algn="r" rtl="1" eaLnBrk="1" hangingPunct="1">
              <a:lnSpc>
                <a:spcPct val="80000"/>
              </a:lnSpc>
              <a:buFontTx/>
              <a:buAutoNum type="arabicPeriod"/>
            </a:pPr>
            <a:r>
              <a:rPr lang="he-IL" altLang="he-IL" sz="3200" b="1" smtClean="0">
                <a:solidFill>
                  <a:srgbClr val="FF0000"/>
                </a:solidFill>
              </a:rPr>
              <a:t>הצווים והנהלים המתעדכנים מעת לעת. </a:t>
            </a:r>
            <a:endParaRPr lang="en-US" altLang="he-IL" sz="3200" b="1" smtClean="0">
              <a:solidFill>
                <a:srgbClr val="FF0000"/>
              </a:solidFill>
            </a:endParaRPr>
          </a:p>
        </p:txBody>
      </p:sp>
      <p:grpSp>
        <p:nvGrpSpPr>
          <p:cNvPr id="18435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18437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18439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4881253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</a:t>
            </a:r>
            <a:r>
              <a:rPr lang="he-IL" altLang="he-IL" b="1" dirty="0" err="1" smtClean="0">
                <a:solidFill>
                  <a:srgbClr val="FF0000"/>
                </a:solidFill>
              </a:rPr>
              <a:t>המינהל</a:t>
            </a:r>
            <a:r>
              <a:rPr lang="he-IL" altLang="he-IL" b="1" dirty="0" smtClean="0">
                <a:solidFill>
                  <a:srgbClr val="FF0000"/>
                </a:solidFill>
              </a:rPr>
              <a:t> לשלטון מקומי</a:t>
            </a:r>
          </a:p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  האגף לאתרי רחצה </a:t>
            </a:r>
          </a:p>
        </p:txBody>
      </p:sp>
    </p:spTree>
    <p:extLst>
      <p:ext uri="{BB962C8B-B14F-4D97-AF65-F5344CB8AC3E}">
        <p14:creationId xmlns:p14="http://schemas.microsoft.com/office/powerpoint/2010/main" val="42095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439617" y="844558"/>
            <a:ext cx="8440615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9459" name="TextBox 11"/>
          <p:cNvSpPr txBox="1">
            <a:spLocks noChangeArrowheads="1"/>
          </p:cNvSpPr>
          <p:nvPr/>
        </p:nvSpPr>
        <p:spPr bwMode="auto">
          <a:xfrm>
            <a:off x="650631" y="1543058"/>
            <a:ext cx="802005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he-IL" altLang="he-IL" sz="3200" b="1" i="1" smtClean="0">
                <a:solidFill>
                  <a:srgbClr val="FF0000"/>
                </a:solidFill>
              </a:rPr>
              <a:t>למציל תפקיד משמעותי ביותר </a:t>
            </a:r>
            <a:r>
              <a:rPr lang="he-IL" altLang="he-IL" sz="3200" b="1" i="1" smtClean="0">
                <a:solidFill>
                  <a:srgbClr val="1F497D"/>
                </a:solidFill>
              </a:rPr>
              <a:t>. במדינת ישראל קיימת מדיניות הצלה מהמתקדמות מבין מדינות העולם המערבי .( שבחלקן אין שירותי הצלה כלל.)</a:t>
            </a:r>
          </a:p>
          <a:p>
            <a:pPr algn="r" rt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he-IL" altLang="he-IL" sz="3200" b="1" i="1" smtClean="0">
                <a:solidFill>
                  <a:srgbClr val="FF0000"/>
                </a:solidFill>
              </a:rPr>
              <a:t>הוראת חוק הסדרת מקומות רחצה </a:t>
            </a:r>
            <a:r>
              <a:rPr lang="he-IL" altLang="he-IL" sz="3200" b="1" i="1" smtClean="0">
                <a:solidFill>
                  <a:srgbClr val="1F497D"/>
                </a:solidFill>
              </a:rPr>
              <a:t>, הצווים והנהלים הנלווים לו מבטאים את העמדה הערכית והמוסרית של המדינה ביחס לביטחון הציבור אשר פוקד את חופי הים .</a:t>
            </a:r>
            <a:endParaRPr lang="en-US" altLang="he-IL" sz="3200" b="1" i="1" smtClean="0">
              <a:solidFill>
                <a:srgbClr val="1F497D"/>
              </a:solidFill>
            </a:endParaRPr>
          </a:p>
        </p:txBody>
      </p:sp>
      <p:grpSp>
        <p:nvGrpSpPr>
          <p:cNvPr id="19460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19463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19465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4881248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</a:t>
            </a:r>
            <a:r>
              <a:rPr lang="he-IL" altLang="he-IL" b="1" dirty="0" err="1" smtClean="0">
                <a:solidFill>
                  <a:srgbClr val="FF0000"/>
                </a:solidFill>
              </a:rPr>
              <a:t>המינהל</a:t>
            </a:r>
            <a:r>
              <a:rPr lang="he-IL" altLang="he-IL" b="1" dirty="0" smtClean="0">
                <a:solidFill>
                  <a:srgbClr val="FF0000"/>
                </a:solidFill>
              </a:rPr>
              <a:t> לשלטון מקומי</a:t>
            </a:r>
          </a:p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   האגף לאתרי רחצה </a:t>
            </a:r>
          </a:p>
        </p:txBody>
      </p:sp>
      <p:sp>
        <p:nvSpPr>
          <p:cNvPr id="2" name="מלבן 1"/>
          <p:cNvSpPr/>
          <p:nvPr/>
        </p:nvSpPr>
        <p:spPr>
          <a:xfrm>
            <a:off x="2289727" y="1305444"/>
            <a:ext cx="5915733" cy="20313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endParaRPr lang="he-IL" sz="72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  <a:p>
            <a:pPr algn="ctr" rtl="1" eaLnBrk="1" hangingPunct="1">
              <a:defRPr/>
            </a:pPr>
            <a:endParaRPr lang="he-IL" sz="54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51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73677" y="1055692"/>
            <a:ext cx="8440615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0483" name="TextBox 11"/>
          <p:cNvSpPr txBox="1">
            <a:spLocks noChangeArrowheads="1"/>
          </p:cNvSpPr>
          <p:nvPr/>
        </p:nvSpPr>
        <p:spPr bwMode="auto">
          <a:xfrm>
            <a:off x="584693" y="1808234"/>
            <a:ext cx="8042031" cy="4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he-IL" altLang="he-IL" sz="4000" b="1" i="1" u="sng" smtClean="0">
                <a:solidFill>
                  <a:srgbClr val="FF0000"/>
                </a:solidFill>
              </a:rPr>
              <a:t>תפקידו של המציל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he-IL" altLang="he-IL" sz="1400" b="1" smtClean="0">
              <a:solidFill>
                <a:prstClr val="black"/>
              </a:solidFill>
              <a:latin typeface="Calibri" pitchFamily="34" charset="0"/>
              <a:cs typeface="David" pitchFamily="34" charset="-79"/>
            </a:endParaRP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3200" b="1" smtClean="0">
                <a:solidFill>
                  <a:srgbClr val="1F497D"/>
                </a:solidFill>
              </a:rPr>
              <a:t>השלטת סדר 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3200" b="1" smtClean="0">
                <a:solidFill>
                  <a:srgbClr val="1F497D"/>
                </a:solidFill>
              </a:rPr>
              <a:t>הזהרת המתרחצים מפני הסכנות הצפויות.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3200" b="1" smtClean="0">
                <a:solidFill>
                  <a:srgbClr val="1F497D"/>
                </a:solidFill>
              </a:rPr>
              <a:t>מניעת טביעות ותאונות.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3200" b="1" smtClean="0">
                <a:solidFill>
                  <a:srgbClr val="1F497D"/>
                </a:solidFill>
              </a:rPr>
              <a:t>הצלה, כולל שימוש באמצעי הצלה.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3200" b="1" smtClean="0">
                <a:solidFill>
                  <a:srgbClr val="1F497D"/>
                </a:solidFill>
              </a:rPr>
              <a:t>הגשת עזרה ראשונה 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3200" b="1" smtClean="0">
                <a:solidFill>
                  <a:srgbClr val="1F497D"/>
                </a:solidFill>
              </a:rPr>
              <a:t>שמירה על תחנת ההצלה ,ציוד ההצלה ותקינותם. </a:t>
            </a:r>
            <a:endParaRPr lang="en-US" altLang="he-IL" sz="3200" b="1" smtClean="0">
              <a:solidFill>
                <a:srgbClr val="1F497D"/>
              </a:solidFill>
            </a:endParaRPr>
          </a:p>
        </p:txBody>
      </p:sp>
      <p:grpSp>
        <p:nvGrpSpPr>
          <p:cNvPr id="20484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20487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20489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4881242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</a:t>
            </a:r>
            <a:r>
              <a:rPr lang="he-IL" altLang="he-IL" b="1" dirty="0" err="1" smtClean="0">
                <a:solidFill>
                  <a:srgbClr val="FF0000"/>
                </a:solidFill>
              </a:rPr>
              <a:t>המינהל</a:t>
            </a:r>
            <a:r>
              <a:rPr lang="he-IL" altLang="he-IL" b="1" dirty="0" smtClean="0">
                <a:solidFill>
                  <a:srgbClr val="FF0000"/>
                </a:solidFill>
              </a:rPr>
              <a:t> לשלטון מקומי</a:t>
            </a:r>
          </a:p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    האגף לאתרי רחצה </a:t>
            </a:r>
          </a:p>
        </p:txBody>
      </p:sp>
      <p:sp>
        <p:nvSpPr>
          <p:cNvPr id="2" name="מלבן 1"/>
          <p:cNvSpPr/>
          <p:nvPr/>
        </p:nvSpPr>
        <p:spPr>
          <a:xfrm>
            <a:off x="2289721" y="1305432"/>
            <a:ext cx="5915733" cy="20313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endParaRPr lang="he-IL" sz="72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  <a:p>
            <a:pPr algn="ctr" rtl="1" eaLnBrk="1" hangingPunct="1">
              <a:defRPr/>
            </a:pPr>
            <a:endParaRPr lang="he-IL" sz="54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02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20925" y="979496"/>
            <a:ext cx="8440615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1507" name="TextBox 11"/>
          <p:cNvSpPr txBox="1">
            <a:spLocks noChangeArrowheads="1"/>
          </p:cNvSpPr>
          <p:nvPr/>
        </p:nvSpPr>
        <p:spPr bwMode="auto">
          <a:xfrm>
            <a:off x="451377" y="2071690"/>
            <a:ext cx="8175381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he-IL" altLang="he-IL" sz="4000" b="1" i="1" u="sng" smtClean="0">
                <a:solidFill>
                  <a:srgbClr val="FF0000"/>
                </a:solidFill>
              </a:rPr>
              <a:t>תפקידים נוספים למציל בחוף הים</a:t>
            </a:r>
          </a:p>
          <a:p>
            <a:pPr algn="ctr" rtl="1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he-IL" altLang="he-IL" sz="2400" b="1" i="1" smtClean="0">
                <a:solidFill>
                  <a:srgbClr val="FF0000"/>
                </a:solidFill>
                <a:latin typeface="Calibri" pitchFamily="34" charset="0"/>
                <a:cs typeface="David" pitchFamily="34" charset="-79"/>
              </a:rPr>
              <a:t> 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4000" b="1" smtClean="0">
                <a:solidFill>
                  <a:prstClr val="black"/>
                </a:solidFill>
              </a:rPr>
              <a:t>פתיחת תחנת ההצלה.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4000" b="1" smtClean="0">
                <a:solidFill>
                  <a:prstClr val="black"/>
                </a:solidFill>
              </a:rPr>
              <a:t>לפעול בהתאם לנוהל "הערכת סיכונים בחופי הים.</a:t>
            </a:r>
          </a:p>
          <a:p>
            <a:pPr algn="r" rtl="1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he-IL" altLang="he-IL" sz="4000" b="1" smtClean="0">
                <a:solidFill>
                  <a:prstClr val="black"/>
                </a:solidFill>
              </a:rPr>
              <a:t>סגירת תחנת ההצלה:- בתום שעת הרחצה. </a:t>
            </a:r>
            <a:endParaRPr lang="en-US" altLang="he-IL" sz="4000" b="1" smtClean="0">
              <a:solidFill>
                <a:prstClr val="black"/>
              </a:solidFill>
            </a:endParaRPr>
          </a:p>
        </p:txBody>
      </p:sp>
      <p:grpSp>
        <p:nvGrpSpPr>
          <p:cNvPr id="21508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21511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21513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4881235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</a:t>
            </a:r>
            <a:r>
              <a:rPr lang="he-IL" altLang="he-IL" b="1" dirty="0" err="1" smtClean="0">
                <a:solidFill>
                  <a:srgbClr val="FF0000"/>
                </a:solidFill>
              </a:rPr>
              <a:t>המינהל</a:t>
            </a:r>
            <a:r>
              <a:rPr lang="he-IL" altLang="he-IL" b="1" dirty="0" smtClean="0">
                <a:solidFill>
                  <a:srgbClr val="FF0000"/>
                </a:solidFill>
              </a:rPr>
              <a:t> לשלטון מקומי</a:t>
            </a:r>
          </a:p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  האגף </a:t>
            </a:r>
            <a:r>
              <a:rPr lang="he-IL" altLang="he-IL" b="1" dirty="0">
                <a:solidFill>
                  <a:srgbClr val="FF0000"/>
                </a:solidFill>
              </a:rPr>
              <a:t>ל</a:t>
            </a:r>
            <a:r>
              <a:rPr lang="he-IL" altLang="he-IL" b="1" dirty="0" smtClean="0">
                <a:solidFill>
                  <a:srgbClr val="FF0000"/>
                </a:solidFill>
              </a:rPr>
              <a:t>אתרי רחצה </a:t>
            </a:r>
          </a:p>
        </p:txBody>
      </p:sp>
      <p:sp>
        <p:nvSpPr>
          <p:cNvPr id="2" name="מלבן 1"/>
          <p:cNvSpPr/>
          <p:nvPr/>
        </p:nvSpPr>
        <p:spPr>
          <a:xfrm>
            <a:off x="2289714" y="1305418"/>
            <a:ext cx="5915733" cy="20313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endParaRPr lang="he-IL" sz="72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  <a:p>
            <a:pPr algn="ctr" rtl="1" eaLnBrk="1" hangingPunct="1">
              <a:defRPr/>
            </a:pPr>
            <a:endParaRPr lang="he-IL" sz="54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51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320925" y="979496"/>
            <a:ext cx="8440615" cy="55276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algn="ctr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2531" name="TextBox 11"/>
          <p:cNvSpPr txBox="1">
            <a:spLocks noChangeArrowheads="1"/>
          </p:cNvSpPr>
          <p:nvPr/>
        </p:nvSpPr>
        <p:spPr bwMode="auto">
          <a:xfrm>
            <a:off x="716574" y="1341438"/>
            <a:ext cx="7910146" cy="504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he-IL" altLang="he-IL" sz="2400" b="1" i="1" u="sng" smtClean="0">
                <a:solidFill>
                  <a:srgbClr val="FF0000"/>
                </a:solidFill>
                <a:latin typeface="Calibri" pitchFamily="34" charset="0"/>
                <a:cs typeface="David" pitchFamily="34" charset="-79"/>
              </a:rPr>
              <a:t>אחריותו וסמכויותיו של המציל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להבטיח שהמתרחצים יתרחצו במים בגבולות המקומות המוכרזים בלבד.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למנוע את הרחצה במקומות ובזמנים אסורים. 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למנוע מהמתרחצים לצאת מתחום מקום הרחצה המוכרז .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להגיש עזרה ראשונה לזקוקים לה.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להגיש עזרה ראשונה לנזקק עד שיוחלף ע"י מגיש עזרה ראשונה. 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לצוות על המתרחץ לצאת מן המים,אם לדעתו המתרחץ נתון בסכנה או מפריע למתרחצים אחרים.</a:t>
            </a:r>
          </a:p>
          <a:p>
            <a:pPr algn="r" rtl="1" eaLnBrk="1" hangingPunct="1">
              <a:spcBef>
                <a:spcPct val="20000"/>
              </a:spcBef>
              <a:buFontTx/>
              <a:buAutoNum type="arabicPeriod"/>
            </a:pPr>
            <a:r>
              <a:rPr lang="he-IL" altLang="he-IL" sz="2400" b="1" smtClean="0">
                <a:solidFill>
                  <a:srgbClr val="1F497D"/>
                </a:solidFill>
              </a:rPr>
              <a:t>לשמור על תחנת ההצלה וציוד ההצלה וכן להבטיח את תקינותם.</a:t>
            </a:r>
            <a:endParaRPr lang="en-US" altLang="he-IL" sz="2400" b="1" smtClean="0">
              <a:solidFill>
                <a:srgbClr val="1F497D"/>
              </a:solidFill>
            </a:endParaRPr>
          </a:p>
        </p:txBody>
      </p:sp>
      <p:grpSp>
        <p:nvGrpSpPr>
          <p:cNvPr id="22532" name="Group 11"/>
          <p:cNvGrpSpPr>
            <a:grpSpLocks/>
          </p:cNvGrpSpPr>
          <p:nvPr/>
        </p:nvGrpSpPr>
        <p:grpSpPr bwMode="auto">
          <a:xfrm>
            <a:off x="178781" y="117475"/>
            <a:ext cx="8447943" cy="762000"/>
            <a:chOff x="4317" y="2079"/>
            <a:chExt cx="3960" cy="1935"/>
          </a:xfrm>
        </p:grpSpPr>
        <p:pic>
          <p:nvPicPr>
            <p:cNvPr id="22535" name="Picture 12" descr="http://www.defence.gov.il/modh1/image/israel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" y="2079"/>
              <a:ext cx="225" cy="102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17" y="3153"/>
              <a:ext cx="932" cy="5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1" eaLnBrk="1" hangingPunct="1"/>
              <a:r>
                <a:rPr lang="he-IL" sz="3600" b="1" kern="10" smtClean="0">
                  <a:solidFill>
                    <a:srgbClr val="00CCFF"/>
                  </a:solidFill>
                  <a:effectLst>
                    <a:outerShdw dist="45791" dir="2021404" algn="ctr" rotWithShape="0">
                      <a:srgbClr val="C0C0C0"/>
                    </a:outerShdw>
                  </a:effectLst>
                  <a:latin typeface="Guttman Drogolin"/>
                  <a:cs typeface="Guttman Drogolin"/>
                </a:rPr>
                <a:t>   משרד הפנים</a:t>
              </a:r>
            </a:p>
          </p:txBody>
        </p:sp>
        <p:sp>
          <p:nvSpPr>
            <p:cNvPr id="22537" name="Line 14"/>
            <p:cNvSpPr>
              <a:spLocks noChangeShapeType="1"/>
            </p:cNvSpPr>
            <p:nvPr/>
          </p:nvSpPr>
          <p:spPr bwMode="auto">
            <a:xfrm>
              <a:off x="4317" y="4014"/>
              <a:ext cx="3960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eaLnBrk="1" hangingPunct="1"/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4881227" y="196850"/>
            <a:ext cx="378948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</a:t>
            </a:r>
            <a:r>
              <a:rPr lang="he-IL" altLang="he-IL" b="1" dirty="0" err="1" smtClean="0">
                <a:solidFill>
                  <a:srgbClr val="FF0000"/>
                </a:solidFill>
              </a:rPr>
              <a:t>המינהל</a:t>
            </a:r>
            <a:r>
              <a:rPr lang="he-IL" altLang="he-IL" b="1" dirty="0" smtClean="0">
                <a:solidFill>
                  <a:srgbClr val="FF0000"/>
                </a:solidFill>
              </a:rPr>
              <a:t> לשלטון מקומי</a:t>
            </a:r>
          </a:p>
          <a:p>
            <a:pPr algn="r" rtl="1" eaLnBrk="1" hangingPunct="1"/>
            <a:r>
              <a:rPr lang="he-IL" altLang="he-IL" b="1" dirty="0" smtClean="0">
                <a:solidFill>
                  <a:srgbClr val="FF0000"/>
                </a:solidFill>
              </a:rPr>
              <a:t>         האגף לאתרי רחצה </a:t>
            </a:r>
          </a:p>
        </p:txBody>
      </p:sp>
      <p:sp>
        <p:nvSpPr>
          <p:cNvPr id="2" name="מלבן 1"/>
          <p:cNvSpPr/>
          <p:nvPr/>
        </p:nvSpPr>
        <p:spPr>
          <a:xfrm>
            <a:off x="2289706" y="1305402"/>
            <a:ext cx="5915733" cy="20313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endParaRPr lang="he-IL" sz="72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  <a:p>
            <a:pPr algn="ctr" rtl="1" eaLnBrk="1" hangingPunct="1">
              <a:defRPr/>
            </a:pPr>
            <a:endParaRPr lang="he-IL" sz="5400" b="1" u="sng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24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72" y="1588150"/>
            <a:ext cx="6596831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u="sng" dirty="0" smtClean="0"/>
              <a:t>בשאר העולם </a:t>
            </a:r>
            <a:r>
              <a:rPr lang="he-IL" b="1" dirty="0" smtClean="0"/>
              <a:t>:</a:t>
            </a:r>
          </a:p>
          <a:p>
            <a:pPr algn="r"/>
            <a:r>
              <a:rPr lang="he-IL" b="1" dirty="0" smtClean="0"/>
              <a:t>במדינות מובילות בעולם מדינות ניהול ופיתוח החופים התפיסה הינה כלכלית.- עיקר המסחר, הפנאי, והתעסוקה מתמקד באזור החוף </a:t>
            </a:r>
          </a:p>
          <a:p>
            <a:pPr algn="r"/>
            <a:r>
              <a:rPr lang="en-US" b="1" dirty="0" smtClean="0"/>
              <a:t> </a:t>
            </a:r>
            <a:r>
              <a:rPr lang="he-IL" b="1" dirty="0" smtClean="0"/>
              <a:t>*</a:t>
            </a:r>
            <a:r>
              <a:rPr lang="he-IL" b="1" dirty="0"/>
              <a:t> </a:t>
            </a:r>
            <a:r>
              <a:rPr lang="he-IL" b="1" dirty="0" smtClean="0"/>
              <a:t>דו"ח ארגון הבריאות העולמי </a:t>
            </a:r>
            <a:r>
              <a:rPr lang="he-IL" b="1" dirty="0"/>
              <a:t> </a:t>
            </a:r>
            <a:r>
              <a:rPr lang="he-IL" b="1" dirty="0" smtClean="0"/>
              <a:t>מראה כי רוב מדינות העולם רואות     </a:t>
            </a:r>
          </a:p>
          <a:p>
            <a:pPr algn="r"/>
            <a:r>
              <a:rPr lang="he-IL" b="1" dirty="0"/>
              <a:t> </a:t>
            </a:r>
            <a:r>
              <a:rPr lang="he-IL" b="1" dirty="0" smtClean="0"/>
              <a:t>  באזורי החוף את מקור הפרנסה העיקרי שלהם ופועלות לקדמו   </a:t>
            </a:r>
          </a:p>
          <a:p>
            <a:pPr algn="r"/>
            <a:r>
              <a:rPr lang="he-IL" b="1" dirty="0"/>
              <a:t> </a:t>
            </a:r>
            <a:r>
              <a:rPr lang="he-IL" b="1" dirty="0" smtClean="0"/>
              <a:t>  ולפתחו מבחינה תיירותית וכלכלית .</a:t>
            </a:r>
          </a:p>
          <a:p>
            <a:pPr algn="r"/>
            <a:r>
              <a:rPr lang="he-IL" b="1" dirty="0" smtClean="0"/>
              <a:t>* תפיסת ההצלה : משתנה ממדינה </a:t>
            </a:r>
            <a:r>
              <a:rPr lang="he-IL" b="1" dirty="0" err="1" smtClean="0"/>
              <a:t>לשניה</a:t>
            </a:r>
            <a:r>
              <a:rPr lang="he-IL" b="1" dirty="0" smtClean="0"/>
              <a:t> במדינות מפותחות מסוימות    יש חוקים מסודרים  ויש חוקי הצלה הם מנוסחים באופן כללי על   </a:t>
            </a:r>
          </a:p>
          <a:p>
            <a:pPr algn="r"/>
            <a:r>
              <a:rPr lang="he-IL" b="1" dirty="0"/>
              <a:t> </a:t>
            </a:r>
            <a:r>
              <a:rPr lang="he-IL" b="1" dirty="0" smtClean="0"/>
              <a:t>  הצלה במים .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he-IL" b="1" dirty="0" smtClean="0"/>
              <a:t>* האחריות אינה בלעדית של הממשלה  אלא באחריות ארגונים 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he-IL" b="1" dirty="0" smtClean="0"/>
              <a:t>   בינלאומיים , בעלויות פרטיות ומתנדבים – ( רוב פעילות ההצלה      בעולם מתמקדת בארגונים בינלאומיים ללא מטרות רווח )</a:t>
            </a:r>
          </a:p>
          <a:p>
            <a:pPr marL="285750" indent="-285750" algn="r">
              <a:buFont typeface="Arial" pitchFamily="34" charset="0"/>
              <a:buChar char="•"/>
            </a:pPr>
            <a:endParaRPr lang="he-IL" b="1" dirty="0"/>
          </a:p>
          <a:p>
            <a:pPr algn="r"/>
            <a:r>
              <a:rPr lang="he-IL" sz="2000" b="1" u="sng" dirty="0" smtClean="0"/>
              <a:t>שיטת ההצלה בעולם :</a:t>
            </a:r>
          </a:p>
          <a:p>
            <a:pPr algn="r"/>
            <a:r>
              <a:rPr lang="he-IL" b="1" dirty="0" smtClean="0"/>
              <a:t>* מדריכי הצלה לא עוברים הכשרה מתאימה – יוון .</a:t>
            </a:r>
          </a:p>
          <a:p>
            <a:pPr algn="r"/>
            <a:r>
              <a:rPr lang="en-US" b="1" dirty="0" smtClean="0"/>
              <a:t>       </a:t>
            </a:r>
            <a:r>
              <a:rPr lang="he-IL" b="1" dirty="0" smtClean="0"/>
              <a:t>*  בחלק מהמדינות ההצלה לאורך </a:t>
            </a:r>
            <a:r>
              <a:rPr lang="he-IL" b="1" dirty="0" err="1" smtClean="0"/>
              <a:t>קילמטרים</a:t>
            </a:r>
            <a:r>
              <a:rPr lang="he-IL" b="1" dirty="0" smtClean="0"/>
              <a:t>   רגלית או רכוב        * ציוד </a:t>
            </a:r>
            <a:r>
              <a:rPr lang="he-IL" b="1" dirty="0" err="1" smtClean="0"/>
              <a:t>מנימלי</a:t>
            </a:r>
            <a:r>
              <a:rPr lang="he-IL" b="1" dirty="0" smtClean="0"/>
              <a:t>                                                                                                       </a:t>
            </a:r>
            <a:r>
              <a:rPr lang="en-US" b="1" dirty="0" smtClean="0"/>
              <a:t> </a:t>
            </a:r>
            <a:endParaRPr lang="he-IL" b="1" dirty="0" smtClean="0"/>
          </a:p>
        </p:txBody>
      </p:sp>
    </p:spTree>
    <p:extLst>
      <p:ext uri="{BB962C8B-B14F-4D97-AF65-F5344CB8AC3E}">
        <p14:creationId xmlns:p14="http://schemas.microsoft.com/office/powerpoint/2010/main" val="254025987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691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7894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449513" y="1511301"/>
            <a:ext cx="6299200" cy="923925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rtl="1" eaLnBrk="1" hangingPunct="1">
              <a:defRPr/>
            </a:pPr>
            <a:r>
              <a:rPr lang="he-IL" sz="3600" b="1" u="sng" dirty="0" smtClean="0">
                <a:solidFill>
                  <a:srgbClr val="FF0000"/>
                </a:solidFill>
              </a:rPr>
              <a:t>אגף חופי הרחצה </a:t>
            </a:r>
            <a:r>
              <a:rPr lang="he-IL" sz="5400" b="1" u="sng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מלבן עם פינות אלכסוניות חתוכות 24"/>
          <p:cNvSpPr/>
          <p:nvPr/>
        </p:nvSpPr>
        <p:spPr>
          <a:xfrm>
            <a:off x="2324427" y="2520578"/>
            <a:ext cx="6594682" cy="4337422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b="1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chemeClr val="tx1"/>
              </a:solidFill>
            </a:endParaRPr>
          </a:p>
          <a:p>
            <a:pPr algn="r" rtl="1" eaLnBrk="1" hangingPunct="1">
              <a:defRPr/>
            </a:pPr>
            <a:endParaRPr lang="he-IL" sz="3600" dirty="0">
              <a:solidFill>
                <a:srgbClr val="FF0000"/>
              </a:solidFill>
            </a:endParaRPr>
          </a:p>
          <a:p>
            <a:pPr algn="r" rtl="1" eaLnBrk="1" hangingPunct="1">
              <a:defRPr/>
            </a:pPr>
            <a:endParaRPr lang="he-IL" sz="3600" dirty="0">
              <a:solidFill>
                <a:srgbClr val="FF0000"/>
              </a:solidFill>
            </a:endParaRPr>
          </a:p>
          <a:p>
            <a:pPr algn="r" rtl="1" eaLnBrk="1" hangingPunct="1">
              <a:defRPr/>
            </a:pPr>
            <a:endParaRPr lang="he-IL" sz="3600" dirty="0">
              <a:solidFill>
                <a:srgbClr val="FF0000"/>
              </a:solidFill>
            </a:endParaRPr>
          </a:p>
          <a:p>
            <a:pPr algn="r" rtl="1" eaLnBrk="1" hangingPunct="1">
              <a:defRPr/>
            </a:pPr>
            <a:endParaRPr lang="he-IL" sz="3600" dirty="0">
              <a:solidFill>
                <a:srgbClr val="FF0000"/>
              </a:solidFill>
            </a:endParaRPr>
          </a:p>
          <a:p>
            <a:pPr algn="r" rtl="1" eaLnBrk="1" hangingPunct="1">
              <a:defRPr/>
            </a:pPr>
            <a:endParaRPr lang="he-IL" sz="2800" dirty="0">
              <a:solidFill>
                <a:srgbClr val="FF0000"/>
              </a:solidFill>
            </a:endParaRPr>
          </a:p>
          <a:p>
            <a:pPr algn="r" rtl="1" eaLnBrk="1" hangingPunct="1">
              <a:defRPr/>
            </a:pPr>
            <a:endParaRPr lang="he-IL" sz="2800" b="1" dirty="0">
              <a:solidFill>
                <a:srgbClr val="FF0000"/>
              </a:solidFill>
            </a:endParaRPr>
          </a:p>
          <a:p>
            <a:pPr marL="342900" indent="-342900" algn="r" rtl="1" eaLnBrk="1" hangingPunct="1">
              <a:buFont typeface="Arial" pitchFamily="34" charset="0"/>
              <a:buChar char="•"/>
              <a:defRPr/>
            </a:pPr>
            <a:r>
              <a:rPr lang="he-IL" sz="2800" b="1" dirty="0">
                <a:solidFill>
                  <a:schemeClr val="tx1"/>
                </a:solidFill>
              </a:rPr>
              <a:t>האגף לאתרי רחצה פועל כגוף מטה וביצוע במשרד הפנים ועובד עם בעלי תפקידים ברמות המחוזות , משרדי הממשלה , רשויות מקומיות , ארגונים כלכליים , כנסת ישראל ועוד </a:t>
            </a:r>
          </a:p>
          <a:p>
            <a:pPr marL="342900" indent="-342900" algn="r" rtl="1" eaLnBrk="1" hangingPunct="1">
              <a:buFont typeface="Arial" pitchFamily="34" charset="0"/>
              <a:buChar char="•"/>
              <a:defRPr/>
            </a:pPr>
            <a:r>
              <a:rPr lang="he-IL" sz="2800" b="1" dirty="0">
                <a:solidFill>
                  <a:schemeClr val="tx1"/>
                </a:solidFill>
              </a:rPr>
              <a:t>האגף מייעץ, מפקח, מסייע, מקדם חקיקה בתחום פעילות חופי הרחצה .      </a:t>
            </a:r>
          </a:p>
          <a:p>
            <a:pPr algn="ctr" rtl="1" eaLnBrk="1" hangingPunct="1">
              <a:defRPr/>
            </a:pPr>
            <a:endParaRPr lang="he-IL" sz="2800" b="1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algn="ctr" rtl="1" eaLnBrk="1" hangingPunct="1">
              <a:defRPr/>
            </a:pPr>
            <a:endParaRPr lang="he-IL" sz="2400" dirty="0">
              <a:solidFill>
                <a:srgbClr val="FF0000"/>
              </a:solidFill>
            </a:endParaRPr>
          </a:p>
        </p:txBody>
      </p:sp>
      <p:sp>
        <p:nvSpPr>
          <p:cNvPr id="37900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6726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65542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5850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79395" y="1484313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350"/>
            <a:ext cx="669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מלבן 7"/>
          <p:cNvSpPr>
            <a:spLocks noChangeArrowheads="1"/>
          </p:cNvSpPr>
          <p:nvPr/>
        </p:nvSpPr>
        <p:spPr bwMode="auto">
          <a:xfrm>
            <a:off x="3606866" y="561975"/>
            <a:ext cx="185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מדינת    ישראל</a:t>
            </a:r>
            <a:endParaRPr lang="en-US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Israel</a:t>
            </a:r>
            <a:endParaRPr lang="he-IL" altLang="he-IL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מלבן 10"/>
          <p:cNvSpPr>
            <a:spLocks noChangeArrowheads="1"/>
          </p:cNvSpPr>
          <p:nvPr/>
        </p:nvSpPr>
        <p:spPr bwMode="auto">
          <a:xfrm>
            <a:off x="3" y="95382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Ministry Of  Interior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l"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  Government Administration</a:t>
            </a:r>
            <a:endParaRPr lang="en-US" altLang="he-IL" sz="20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38918" name="Picture 5" descr="seas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71631"/>
            <a:ext cx="17780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מחבר ישר 13"/>
          <p:cNvCxnSpPr/>
          <p:nvPr/>
        </p:nvCxnSpPr>
        <p:spPr>
          <a:xfrm>
            <a:off x="2124075" y="1700216"/>
            <a:ext cx="0" cy="4897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184404" y="1573215"/>
            <a:ext cx="6829425" cy="523875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he-IL" sz="2800" b="1" u="sng" dirty="0" smtClean="0">
                <a:solidFill>
                  <a:srgbClr val="FF0000"/>
                </a:solidFill>
              </a:rPr>
              <a:t>תחומי אחריות ופעילות האגף לאתרי הרחצה : </a:t>
            </a:r>
          </a:p>
        </p:txBody>
      </p:sp>
      <p:sp>
        <p:nvSpPr>
          <p:cNvPr id="38921" name="מלבן 1"/>
          <p:cNvSpPr>
            <a:spLocks noChangeArrowheads="1"/>
          </p:cNvSpPr>
          <p:nvPr/>
        </p:nvSpPr>
        <p:spPr bwMode="auto">
          <a:xfrm>
            <a:off x="4321175" y="22357"/>
            <a:ext cx="4572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1pPr>
            <a:lvl2pPr marL="742950" indent="-28575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2pPr>
            <a:lvl3pPr marL="11430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3pPr>
            <a:lvl4pPr marL="16002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4pPr>
            <a:lvl5pPr marL="2057400" indent="-228600" algn="r" rtl="1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  <a:cs typeface="Gisha" panose="020B0502040204020203" pitchFamily="34" charset="-79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הפנים</a:t>
            </a:r>
            <a:endParaRPr lang="en-US" altLang="he-IL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20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e-IL" altLang="he-IL" sz="18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האגף לאתרי רחצה</a:t>
            </a:r>
            <a:endParaRPr lang="he-IL" altLang="he-IL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מלבן עם פינות אלכסוניות חתוכות 24"/>
          <p:cNvSpPr/>
          <p:nvPr/>
        </p:nvSpPr>
        <p:spPr>
          <a:xfrm>
            <a:off x="2155384" y="2097220"/>
            <a:ext cx="7039767" cy="4621211"/>
          </a:xfrm>
          <a:prstGeom prst="snip2DiagRect">
            <a:avLst/>
          </a:prstGeom>
          <a:gradFill>
            <a:gsLst>
              <a:gs pos="99000">
                <a:srgbClr val="D0B95F"/>
              </a:gs>
              <a:gs pos="36000">
                <a:srgbClr val="00B0F0"/>
              </a:gs>
              <a:gs pos="96000">
                <a:srgbClr val="E6D78A"/>
              </a:gs>
              <a:gs pos="68000">
                <a:srgbClr val="00B050"/>
              </a:gs>
              <a:gs pos="99000">
                <a:srgbClr val="E6D78A"/>
              </a:gs>
              <a:gs pos="100000">
                <a:srgbClr val="C7AC4C">
                  <a:alpha val="74000"/>
                </a:srgbClr>
              </a:gs>
              <a:gs pos="100000">
                <a:srgbClr val="E6DCAC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endParaRPr lang="he-IL" sz="2400" dirty="0">
              <a:solidFill>
                <a:srgbClr val="FF0000"/>
              </a:solidFill>
            </a:endParaRP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r>
              <a:rPr lang="he-IL" sz="2000" b="1" dirty="0">
                <a:solidFill>
                  <a:schemeClr val="tx1"/>
                </a:solidFill>
              </a:rPr>
              <a:t>האגף מהווה מנחה מקצועי תורתי (הכנת דוחות מקצועיים, הפצת חומר מקצועי ועוד בתחום אתרי הרחצה . </a:t>
            </a: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r>
              <a:rPr lang="he-IL" sz="2000" b="1" dirty="0">
                <a:solidFill>
                  <a:schemeClr val="tx1"/>
                </a:solidFill>
              </a:rPr>
              <a:t>הגברת הרגולציה והבטיחות באתרי הרחצה באמצעות ביקורים, ביקורות, פקוח , הדרכות , השתלמויות וקורסים . </a:t>
            </a: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r>
              <a:rPr lang="he-IL" sz="2000" b="1" dirty="0">
                <a:solidFill>
                  <a:schemeClr val="tx1"/>
                </a:solidFill>
              </a:rPr>
              <a:t>פרסום והסברה במדיה הכתובה והמשודרת . </a:t>
            </a: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r>
              <a:rPr lang="he-IL" sz="2000" b="1" dirty="0">
                <a:solidFill>
                  <a:schemeClr val="tx1"/>
                </a:solidFill>
              </a:rPr>
              <a:t>סיוע לרשויות בתקציבי פיתוח לחופי הרחצה (בטיחות , מגדלי הצלה, סככות , מתקני חוף )</a:t>
            </a: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r>
              <a:rPr lang="he-IL" sz="2000" b="1" dirty="0">
                <a:solidFill>
                  <a:schemeClr val="tx1"/>
                </a:solidFill>
              </a:rPr>
              <a:t>טיפול בתביעות משפטיות .</a:t>
            </a: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r>
              <a:rPr lang="he-IL" sz="2000" b="1" dirty="0">
                <a:solidFill>
                  <a:schemeClr val="tx1"/>
                </a:solidFill>
              </a:rPr>
              <a:t>מתן מענה לפניות הצבור ומהווה כתובת לרשויות המקומיות . </a:t>
            </a: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endParaRPr lang="he-IL" sz="2000" dirty="0">
              <a:solidFill>
                <a:srgbClr val="FF0000"/>
              </a:solidFill>
            </a:endParaRPr>
          </a:p>
          <a:p>
            <a:pPr marL="457200" indent="-457200" algn="r" rtl="1" eaLnBrk="1" hangingPunct="1">
              <a:buFont typeface="Arial" pitchFamily="34" charset="0"/>
              <a:buChar char="•"/>
              <a:defRPr/>
            </a:pPr>
            <a:endParaRPr lang="he-IL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>
            <a:off x="827584" y="345742"/>
            <a:ext cx="7848872" cy="851010"/>
            <a:chOff x="0" y="0"/>
            <a:chExt cx="9144000" cy="1052736"/>
          </a:xfrm>
        </p:grpSpPr>
        <p:sp>
          <p:nvSpPr>
            <p:cNvPr id="4" name="מלבן 3"/>
            <p:cNvSpPr/>
            <p:nvPr/>
          </p:nvSpPr>
          <p:spPr>
            <a:xfrm>
              <a:off x="0" y="0"/>
              <a:ext cx="9144000" cy="10527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1000"/>
              </a:schemeClr>
            </a:solidFill>
            <a:ln>
              <a:solidFill>
                <a:schemeClr val="accent1">
                  <a:lumMod val="40000"/>
                  <a:lumOff val="60000"/>
                  <a:alpha val="4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/>
              <a:endParaRPr lang="he-IL" sz="1350">
                <a:solidFill>
                  <a:prstClr val="white"/>
                </a:solidFill>
                <a:latin typeface="Trebuchet MS"/>
                <a:cs typeface="Gisha" panose="020B0502040204020203" pitchFamily="34" charset="-79"/>
              </a:endParaRPr>
            </a:p>
          </p:txBody>
        </p:sp>
        <p:pic>
          <p:nvPicPr>
            <p:cNvPr id="1026" name="Picture 2" descr="S:\גבולות שיפוט וחלוקת הכנסות\ועדות\קבצי עזר\לוגו\משרד הפנים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3798"/>
              <a:ext cx="720080" cy="785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מלבן 8"/>
          <p:cNvSpPr/>
          <p:nvPr/>
        </p:nvSpPr>
        <p:spPr>
          <a:xfrm>
            <a:off x="3419872" y="1330173"/>
            <a:ext cx="34563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he-IL" sz="2700" b="1" dirty="0">
                <a:solidFill>
                  <a:srgbClr val="4E67C8">
                    <a:lumMod val="75000"/>
                  </a:srgbClr>
                </a:solidFill>
              </a:rPr>
              <a:t>חופים בישראל</a:t>
            </a:r>
          </a:p>
        </p:txBody>
      </p:sp>
      <p:sp>
        <p:nvSpPr>
          <p:cNvPr id="6" name="מלבן 5"/>
          <p:cNvSpPr/>
          <p:nvPr/>
        </p:nvSpPr>
        <p:spPr>
          <a:xfrm>
            <a:off x="2699792" y="1838004"/>
            <a:ext cx="6311687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חופי המדינה נפרשים לאורך הים התיכון, ימת כינרת, ים המלח וים סוף ב 27 רשויות :</a:t>
            </a: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15 עיריות </a:t>
            </a:r>
            <a:r>
              <a:rPr lang="he-IL" sz="2400" b="1" dirty="0">
                <a:solidFill>
                  <a:srgbClr val="4E67C8">
                    <a:lumMod val="50000"/>
                  </a:srgbClr>
                </a:solidFill>
              </a:rPr>
              <a:t>(</a:t>
            </a:r>
            <a:r>
              <a:rPr lang="he-IL" b="1" dirty="0">
                <a:solidFill>
                  <a:srgbClr val="FF0000"/>
                </a:solidFill>
              </a:rPr>
              <a:t>14</a:t>
            </a:r>
            <a:r>
              <a:rPr lang="he-IL" b="1" dirty="0">
                <a:solidFill>
                  <a:srgbClr val="4E67C8">
                    <a:lumMod val="50000"/>
                  </a:srgbClr>
                </a:solidFill>
              </a:rPr>
              <a:t> </a:t>
            </a:r>
            <a:r>
              <a:rPr lang="he-IL" sz="1200" b="1" dirty="0">
                <a:solidFill>
                  <a:srgbClr val="FF0000"/>
                </a:solidFill>
              </a:rPr>
              <a:t>רשויות להם יש חופים מוכרזים – 1 רשות אין לה חופים מוכרזים טירת הכרמל )</a:t>
            </a:r>
            <a:endParaRPr lang="he-IL" sz="1200" b="1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9     מועצות אזוריות (</a:t>
            </a:r>
            <a:r>
              <a:rPr lang="he-IL" sz="1200" b="1" dirty="0">
                <a:solidFill>
                  <a:srgbClr val="FF0000"/>
                </a:solidFill>
              </a:rPr>
              <a:t> 8 מועצות אזוריות להם יש חופים מוכרזים – 1 מועצה אין לה באר טוביה ) </a:t>
            </a:r>
            <a:endParaRPr lang="he-IL" sz="1050" b="1" dirty="0">
              <a:solidFill>
                <a:srgbClr val="FF0000"/>
              </a:solidFill>
            </a:endParaRP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2     מועצות מקומיות </a:t>
            </a: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1     איגוד ערים  </a:t>
            </a:r>
            <a:endParaRPr lang="en-US" sz="1500" b="1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endParaRPr lang="he-IL" sz="1500" b="1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                    האורך הכולל של חופי המדינה עומד על כ306 ק"מ </a:t>
            </a: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                    אך רק חלק קטן מהם מוגדר בצווים ע"פ הפירוט הבא:</a:t>
            </a:r>
            <a:endParaRPr lang="en-US" sz="1500" b="1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endParaRPr lang="he-IL" sz="1500" b="1" u="sng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r>
              <a:rPr lang="he-IL" sz="1500" b="1" u="sng" dirty="0">
                <a:solidFill>
                  <a:srgbClr val="4E67C8">
                    <a:lumMod val="50000"/>
                  </a:srgbClr>
                </a:solidFill>
              </a:rPr>
              <a:t>סוגי החופים ע"פ החוק להסדרת חופי הרחצה משנת 1964:</a:t>
            </a:r>
            <a:endParaRPr lang="en-US" sz="1500" b="1" u="sng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r>
              <a:rPr lang="en-US" sz="1500" b="1" dirty="0">
                <a:solidFill>
                  <a:srgbClr val="4E67C8">
                    <a:lumMod val="50000"/>
                  </a:srgbClr>
                </a:solidFill>
              </a:rPr>
              <a:t> </a:t>
            </a:r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</a:t>
            </a: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- חופים מוכרזים המתאפיינים בשירותי הצלה.  </a:t>
            </a:r>
            <a:r>
              <a:rPr lang="en-US" sz="1500" b="1" dirty="0">
                <a:solidFill>
                  <a:srgbClr val="4E67C8">
                    <a:lumMod val="50000"/>
                  </a:srgbClr>
                </a:solidFill>
              </a:rPr>
              <a:t/>
            </a:r>
            <a:br>
              <a:rPr lang="en-US" sz="1500" b="1" dirty="0">
                <a:solidFill>
                  <a:srgbClr val="4E67C8">
                    <a:lumMod val="50000"/>
                  </a:srgbClr>
                </a:solidFill>
              </a:rPr>
            </a:br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- חופים אסורים לרחצה (מוגדרים בצו).</a:t>
            </a:r>
          </a:p>
          <a:p>
            <a:pPr algn="r" defTabSz="685800"/>
            <a:r>
              <a:rPr lang="he-IL" sz="1500" b="1" dirty="0">
                <a:solidFill>
                  <a:srgbClr val="4E67C8">
                    <a:lumMod val="50000"/>
                  </a:srgbClr>
                </a:solidFill>
              </a:rPr>
              <a:t> חופים ללא סטטוס (לא מוגדרים).  </a:t>
            </a:r>
            <a:r>
              <a:rPr lang="en-US" sz="1500" b="1" dirty="0">
                <a:solidFill>
                  <a:srgbClr val="4E67C8">
                    <a:lumMod val="50000"/>
                  </a:srgbClr>
                </a:solidFill>
              </a:rPr>
              <a:t>- </a:t>
            </a:r>
            <a:endParaRPr lang="he-IL" sz="1500" b="1" dirty="0">
              <a:solidFill>
                <a:srgbClr val="4E67C8">
                  <a:lumMod val="50000"/>
                </a:srgbClr>
              </a:solidFill>
            </a:endParaRPr>
          </a:p>
          <a:p>
            <a:pPr algn="r" defTabSz="685800"/>
            <a:endParaRPr lang="he-IL" sz="1500" b="1" dirty="0">
              <a:solidFill>
                <a:srgbClr val="4E67C8">
                  <a:lumMod val="50000"/>
                </a:srgbClr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" y="2768736"/>
            <a:ext cx="2459521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9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ישר 5"/>
          <p:cNvCxnSpPr/>
          <p:nvPr/>
        </p:nvCxnSpPr>
        <p:spPr>
          <a:xfrm flipH="1">
            <a:off x="185743" y="1258888"/>
            <a:ext cx="8713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8" y="135070"/>
            <a:ext cx="4524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מלבן 7"/>
          <p:cNvSpPr>
            <a:spLocks noChangeArrowheads="1"/>
          </p:cNvSpPr>
          <p:nvPr/>
        </p:nvSpPr>
        <p:spPr bwMode="auto">
          <a:xfrm>
            <a:off x="3386138" y="382588"/>
            <a:ext cx="1858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b="1"/>
              <a:t> </a:t>
            </a:r>
            <a:endParaRPr lang="en-US" altLang="he-IL"/>
          </a:p>
          <a:p>
            <a:r>
              <a:rPr lang="he-IL" altLang="he-IL" sz="1400" b="1"/>
              <a:t>מדינת    ישראל</a:t>
            </a:r>
            <a:endParaRPr lang="en-US" altLang="he-IL" sz="1400"/>
          </a:p>
          <a:p>
            <a:r>
              <a:rPr lang="en-US" altLang="he-IL" sz="1400" b="1"/>
              <a:t>State Of Israel</a:t>
            </a:r>
            <a:endParaRPr lang="he-IL" altLang="he-IL" sz="1400"/>
          </a:p>
        </p:txBody>
      </p:sp>
      <p:sp>
        <p:nvSpPr>
          <p:cNvPr id="39941" name="מלבן 8"/>
          <p:cNvSpPr>
            <a:spLocks noChangeArrowheads="1"/>
          </p:cNvSpPr>
          <p:nvPr/>
        </p:nvSpPr>
        <p:spPr bwMode="auto">
          <a:xfrm>
            <a:off x="6875467" y="76200"/>
            <a:ext cx="2160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משרד                 הפנים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המינהל  לשלטון   מקומי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r>
              <a:rPr lang="he-IL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arkisim" panose="020E0502050101010101" pitchFamily="34" charset="-79"/>
              </a:rPr>
              <a:t>    האגף לאתרי  רחצה</a:t>
            </a:r>
            <a:endParaRPr lang="he-IL" altLang="he-IL" sz="1400"/>
          </a:p>
        </p:txBody>
      </p:sp>
      <p:sp>
        <p:nvSpPr>
          <p:cNvPr id="39942" name="מלבן 10"/>
          <p:cNvSpPr>
            <a:spLocks noChangeArrowheads="1"/>
          </p:cNvSpPr>
          <p:nvPr/>
        </p:nvSpPr>
        <p:spPr bwMode="auto">
          <a:xfrm>
            <a:off x="3" y="95381"/>
            <a:ext cx="377983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        Ministry Of  Interior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Local  Government </a:t>
            </a:r>
          </a:p>
          <a:p>
            <a:pPr>
              <a:lnSpc>
                <a:spcPct val="150000"/>
              </a:lnSpc>
            </a:pPr>
            <a:r>
              <a:rPr lang="en-US" altLang="he-IL" sz="1400" b="1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Administration</a:t>
            </a:r>
            <a:endParaRPr lang="en-US" altLang="he-IL" sz="1400">
              <a:latin typeface="Times New Roman" panose="02020603050405020304" pitchFamily="18" charset="0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191402"/>
              </p:ext>
            </p:extLst>
          </p:nvPr>
        </p:nvGraphicFramePr>
        <p:xfrm>
          <a:off x="258764" y="1989141"/>
          <a:ext cx="8640761" cy="4248151"/>
        </p:xfrm>
        <a:graphic>
          <a:graphicData uri="http://schemas.openxmlformats.org/drawingml/2006/table">
            <a:tbl>
              <a:tblPr rtl="1" firstRow="1" firstCol="1" bandRow="1"/>
              <a:tblGrid>
                <a:gridCol w="1216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0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39535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הים 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אורך חופים מוכרזים לרחצה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אורך חופים אסורים לרחצה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אורך חופים חסרי סטטוס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מס' החופים המוכרזים לרחצה 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מס' קטעי חוף אסורים לרחצה</a:t>
                      </a:r>
                      <a:endParaRPr lang="en-US" sz="1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097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ים תיכון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15,168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86.315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99,522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105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92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99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ים כנרת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3,444</a:t>
                      </a:r>
                      <a:r>
                        <a:rPr lang="he-IL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28ף861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4,069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32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45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599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ים המלח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1,796</a:t>
                      </a:r>
                      <a:r>
                        <a:rPr lang="he-IL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46,845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8,000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16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8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599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ים סוף 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749 מ'</a:t>
                      </a:r>
                      <a:r>
                        <a:rPr lang="he-IL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8,685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2,500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4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12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599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נהר הירדן</a:t>
                      </a:r>
                      <a:endParaRPr lang="en-US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-----------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2,400 מ'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David"/>
                        </a:rPr>
                        <a:t>2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123"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2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סה"כ </a:t>
                      </a:r>
                      <a:endParaRPr lang="en-US" sz="1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21,157 מ'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170,706מ' 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114,091 מ'</a:t>
                      </a: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157 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13610" algn="l"/>
                          <a:tab pos="3743960" algn="l"/>
                        </a:tabLst>
                      </a:pPr>
                      <a:r>
                        <a:rPr lang="he-IL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David"/>
                        </a:rPr>
                        <a:t>159 </a:t>
                      </a:r>
                      <a:endParaRPr lang="en-U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David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8763" y="1262064"/>
            <a:ext cx="8561387" cy="9239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he-IL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חופי מדינת ישראל משתרעים לאורך כ 306 ק"מ בארבעת הימים: ים תיכון, ים כנרת,         </a:t>
            </a:r>
          </a:p>
          <a:p>
            <a:pPr>
              <a:defRPr/>
            </a:pPr>
            <a:r>
              <a:rPr lang="he-IL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ים המלח וים סוף ומסווגים כך:                                         </a:t>
            </a:r>
          </a:p>
          <a:p>
            <a:pPr>
              <a:defRPr/>
            </a:pPr>
            <a:endParaRPr lang="he-IL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זרימה">
  <a:themeElements>
    <a:clrScheme name="זרימה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זרימה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זרימ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2946</TotalTime>
  <Words>3751</Words>
  <Application>Microsoft Office PowerPoint</Application>
  <PresentationFormat>‫הצגה על המסך (4:3)</PresentationFormat>
  <Paragraphs>1219</Paragraphs>
  <Slides>61</Slides>
  <Notes>16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14</vt:i4>
      </vt:variant>
      <vt:variant>
        <vt:lpstr>ערכת נושא</vt:lpstr>
      </vt:variant>
      <vt:variant>
        <vt:i4>15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61</vt:i4>
      </vt:variant>
    </vt:vector>
  </HeadingPairs>
  <TitlesOfParts>
    <vt:vector size="91" baseType="lpstr">
      <vt:lpstr>Arial</vt:lpstr>
      <vt:lpstr>Calibri</vt:lpstr>
      <vt:lpstr>Constantia</vt:lpstr>
      <vt:lpstr>David</vt:lpstr>
      <vt:lpstr>Georgia</vt:lpstr>
      <vt:lpstr>Gisha</vt:lpstr>
      <vt:lpstr>Guttman Drogolin</vt:lpstr>
      <vt:lpstr>Miriam</vt:lpstr>
      <vt:lpstr>Narkisim</vt:lpstr>
      <vt:lpstr>Times New Roman</vt:lpstr>
      <vt:lpstr>Times New Roman (Hebrew)</vt:lpstr>
      <vt:lpstr>Trebuchet MS</vt:lpstr>
      <vt:lpstr>Wingdings</vt:lpstr>
      <vt:lpstr>Wingdings 2</vt:lpstr>
      <vt:lpstr>זרם מדחף</vt:lpstr>
      <vt:lpstr>1_זרם מדחף</vt:lpstr>
      <vt:lpstr>2_זרם מדחף</vt:lpstr>
      <vt:lpstr>3_זרם מדחף</vt:lpstr>
      <vt:lpstr>1_ערכת נושא Office</vt:lpstr>
      <vt:lpstr>2_ערכת נושא Office</vt:lpstr>
      <vt:lpstr>3_ערכת נושא Office</vt:lpstr>
      <vt:lpstr>4_ערכת נושא Office</vt:lpstr>
      <vt:lpstr>5_ערכת נושא Office</vt:lpstr>
      <vt:lpstr>ערכת נושא Office</vt:lpstr>
      <vt:lpstr>6_ערכת נושא Office</vt:lpstr>
      <vt:lpstr>7_ערכת נושא Office</vt:lpstr>
      <vt:lpstr>זרימה</vt:lpstr>
      <vt:lpstr>4_זרם מדחף</vt:lpstr>
      <vt:lpstr>5_זרם מדחף</vt:lpstr>
      <vt:lpstr>תרשים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חובת הרשות המקומית: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            טביעות למוות בחופי הים  לצערי מדי שנה טובעים למוות בחופי המדינה בין 25-32 בני אדם רובם המוחלט (כ- 90% ) מתרחשים בחופים שאין בהם שירותי הצלה .  בעקבות טביעות למוות אלו משרד הפנים יחד עם הרשויות נתבעים בבתי המשפט . משרד הפנים מחויב בתשלומים לתובעים .  פעולות לצמצום הטביעות למוות :   1. הגדלת מספר החופים המוכרזים לרחצה .  2. פרסום לאורך כל עונת הרחצה באמצעי התקשורת השונים . 3. אכיפה מסיבית של הרשויות  4. הארכת שעות פעילות החופים המוכרזים  5. בצוע סיורים רכובים עם צוות הצלה לאורך חופי הרשות לאכיפת איסור הרחצה מעבר      לשעות הרחצה עד לחשיכה .  6. הקצאת תקציבים בהתאם לרשות .  7.  קיום כנסים פתיחת עונת רחצה וסיום עונת הרחצה  למנהלי החופים ברשויות         והעוסקים בחופים  ממשרדים אחרים להעברת הנחיות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משרד הפנים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המנהל לשלטון מקומי          האגף לרישוי עסקים               ואתרי רחצה</dc:title>
  <dc:creator>backup</dc:creator>
  <cp:lastModifiedBy>עאטף חיראלדין</cp:lastModifiedBy>
  <cp:revision>331</cp:revision>
  <dcterms:created xsi:type="dcterms:W3CDTF">2010-11-14T09:29:22Z</dcterms:created>
  <dcterms:modified xsi:type="dcterms:W3CDTF">2024-04-14T07:10:04Z</dcterms:modified>
</cp:coreProperties>
</file>